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5" r:id="rId2"/>
    <p:sldId id="257" r:id="rId3"/>
    <p:sldId id="303" r:id="rId4"/>
    <p:sldId id="312" r:id="rId5"/>
    <p:sldId id="304" r:id="rId6"/>
    <p:sldId id="310" r:id="rId7"/>
    <p:sldId id="301" r:id="rId8"/>
    <p:sldId id="300" r:id="rId9"/>
    <p:sldId id="297" r:id="rId10"/>
    <p:sldId id="306" r:id="rId11"/>
    <p:sldId id="308" r:id="rId12"/>
    <p:sldId id="307" r:id="rId13"/>
    <p:sldId id="309" r:id="rId14"/>
    <p:sldId id="299" r:id="rId15"/>
    <p:sldId id="311" r:id="rId16"/>
    <p:sldId id="262" r:id="rId1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7" d="100"/>
          <a:sy n="87" d="100"/>
        </p:scale>
        <p:origin x="528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C4D3D-302F-41D7-B0F0-0F05666D7875}" type="datetimeFigureOut">
              <a:rPr lang="ko-KR" altLang="en-US" smtClean="0"/>
              <a:t>2022-06-15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464C5-7EF3-4A73-AF80-2D411D9A51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5224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C4D3D-302F-41D7-B0F0-0F05666D7875}" type="datetimeFigureOut">
              <a:rPr lang="ko-KR" altLang="en-US" smtClean="0"/>
              <a:t>2022-06-15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464C5-7EF3-4A73-AF80-2D411D9A51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42846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C4D3D-302F-41D7-B0F0-0F05666D7875}" type="datetimeFigureOut">
              <a:rPr lang="ko-KR" altLang="en-US" smtClean="0"/>
              <a:t>2022-06-15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464C5-7EF3-4A73-AF80-2D411D9A51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32324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C4D3D-302F-41D7-B0F0-0F05666D7875}" type="datetimeFigureOut">
              <a:rPr lang="ko-KR" altLang="en-US" smtClean="0"/>
              <a:t>2022-06-15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464C5-7EF3-4A73-AF80-2D411D9A51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1898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C4D3D-302F-41D7-B0F0-0F05666D7875}" type="datetimeFigureOut">
              <a:rPr lang="ko-KR" altLang="en-US" smtClean="0"/>
              <a:t>2022-06-15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464C5-7EF3-4A73-AF80-2D411D9A51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34912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C4D3D-302F-41D7-B0F0-0F05666D7875}" type="datetimeFigureOut">
              <a:rPr lang="ko-KR" altLang="en-US" smtClean="0"/>
              <a:t>2022-06-15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464C5-7EF3-4A73-AF80-2D411D9A51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41491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C4D3D-302F-41D7-B0F0-0F05666D7875}" type="datetimeFigureOut">
              <a:rPr lang="ko-KR" altLang="en-US" smtClean="0"/>
              <a:t>2022-06-15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464C5-7EF3-4A73-AF80-2D411D9A51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4193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C4D3D-302F-41D7-B0F0-0F05666D7875}" type="datetimeFigureOut">
              <a:rPr lang="ko-KR" altLang="en-US" smtClean="0"/>
              <a:t>2022-06-15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464C5-7EF3-4A73-AF80-2D411D9A51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93531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C4D3D-302F-41D7-B0F0-0F05666D7875}" type="datetimeFigureOut">
              <a:rPr lang="ko-KR" altLang="en-US" smtClean="0"/>
              <a:t>2022-06-15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464C5-7EF3-4A73-AF80-2D411D9A51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6176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C4D3D-302F-41D7-B0F0-0F05666D7875}" type="datetimeFigureOut">
              <a:rPr lang="ko-KR" altLang="en-US" smtClean="0"/>
              <a:t>2022-06-15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464C5-7EF3-4A73-AF80-2D411D9A51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59617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C4D3D-302F-41D7-B0F0-0F05666D7875}" type="datetimeFigureOut">
              <a:rPr lang="ko-KR" altLang="en-US" smtClean="0"/>
              <a:t>2022-06-15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464C5-7EF3-4A73-AF80-2D411D9A51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31469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9C4D3D-302F-41D7-B0F0-0F05666D7875}" type="datetimeFigureOut">
              <a:rPr lang="ko-KR" altLang="en-US" smtClean="0"/>
              <a:t>2022-06-15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F464C5-7EF3-4A73-AF80-2D411D9A51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49274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463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074983" y="2970651"/>
            <a:ext cx="77020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We are Artist</a:t>
            </a:r>
            <a:endParaRPr lang="ko-KR" altLang="en-US" sz="5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175846"/>
            <a:ext cx="54248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/>
              <a:t>2022</a:t>
            </a:r>
            <a:r>
              <a:rPr lang="ko-KR" altLang="en-US" sz="2400" b="1" dirty="0" smtClean="0"/>
              <a:t>학년도 </a:t>
            </a:r>
            <a:r>
              <a:rPr lang="en-US" altLang="ko-KR" sz="2400" b="1" dirty="0"/>
              <a:t>1</a:t>
            </a:r>
            <a:r>
              <a:rPr lang="ko-KR" altLang="en-US" sz="2400" b="1" dirty="0" smtClean="0"/>
              <a:t>학기 </a:t>
            </a:r>
            <a:r>
              <a:rPr lang="en-US" altLang="ko-KR" sz="2400" b="1" dirty="0" smtClean="0"/>
              <a:t>Strat-Up </a:t>
            </a:r>
            <a:r>
              <a:rPr lang="ko-KR" altLang="en-US" sz="2400" b="1" dirty="0" smtClean="0"/>
              <a:t>프로젝트</a:t>
            </a:r>
            <a:endParaRPr lang="ko-KR" altLang="en-US" sz="24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10612315" y="180174"/>
            <a:ext cx="14946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mtClean="0"/>
              <a:t>최종발표</a:t>
            </a:r>
            <a:endParaRPr lang="ko-KR" altLang="en-US" sz="24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4668715" y="4565358"/>
            <a:ext cx="251459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2022-06-15</a:t>
            </a:r>
          </a:p>
          <a:p>
            <a:endParaRPr lang="ko-KR" altLang="en-US" sz="3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807068" y="5237941"/>
            <a:ext cx="42378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dirty="0" smtClean="0"/>
              <a:t>발표자 </a:t>
            </a:r>
            <a:r>
              <a:rPr lang="en-US" altLang="ko-KR" sz="4400" b="1" dirty="0" smtClean="0"/>
              <a:t>: </a:t>
            </a:r>
            <a:r>
              <a:rPr lang="ko-KR" altLang="en-US" sz="4400" b="1" dirty="0" smtClean="0"/>
              <a:t>박재현</a:t>
            </a:r>
            <a:endParaRPr lang="ko-KR" alt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472967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7576" y="0"/>
            <a:ext cx="12299576" cy="6858000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7604462" y="1887379"/>
            <a:ext cx="223330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800" b="1" dirty="0">
                <a:solidFill>
                  <a:srgbClr val="002060"/>
                </a:solidFill>
                <a:latin typeface="맑은 고딕" panose="020B0503020000020004" pitchFamily="50" charset="-127"/>
              </a:rPr>
              <a:t>■ </a:t>
            </a:r>
            <a:r>
              <a:rPr lang="ko-KR" altLang="en-US" sz="2800" b="1" dirty="0" smtClean="0">
                <a:solidFill>
                  <a:srgbClr val="002060"/>
                </a:solidFill>
                <a:latin typeface="맑은 고딕" panose="020B0503020000020004" pitchFamily="50" charset="-127"/>
              </a:rPr>
              <a:t>상단 메뉴</a:t>
            </a:r>
            <a:endParaRPr lang="en-US" altLang="ko-KR" sz="2800" b="1" dirty="0">
              <a:solidFill>
                <a:srgbClr val="002060"/>
              </a:solidFill>
              <a:latin typeface="맑은 고딕" panose="020B0503020000020004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7908" y="2806564"/>
            <a:ext cx="9868607" cy="391944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94668" y="1043359"/>
            <a:ext cx="720979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solidFill>
                  <a:srgbClr val="002060"/>
                </a:solidFill>
              </a:rPr>
              <a:t>■ 내비게이션 바 형식을 채택하여 불필요할 때 접을 수 있음</a:t>
            </a:r>
            <a:endParaRPr lang="en-US" altLang="ko-KR" sz="2000" b="1" dirty="0" smtClean="0">
              <a:solidFill>
                <a:srgbClr val="002060"/>
              </a:solidFill>
            </a:endParaRPr>
          </a:p>
          <a:p>
            <a:endParaRPr lang="en-US" altLang="ko-KR" sz="2000" b="1" dirty="0">
              <a:solidFill>
                <a:srgbClr val="002060"/>
              </a:solidFill>
            </a:endParaRPr>
          </a:p>
          <a:p>
            <a:r>
              <a:rPr lang="ko-KR" altLang="en-US" sz="2000" b="1" dirty="0" smtClean="0">
                <a:solidFill>
                  <a:srgbClr val="002060"/>
                </a:solidFill>
              </a:rPr>
              <a:t>■ 본 웹 사이트에 영리성이 없다는 사실을 밝힘</a:t>
            </a:r>
            <a:endParaRPr lang="en-US" altLang="ko-KR" sz="2000" b="1" dirty="0" smtClean="0">
              <a:solidFill>
                <a:srgbClr val="002060"/>
              </a:solidFill>
            </a:endParaRPr>
          </a:p>
          <a:p>
            <a:endParaRPr lang="en-US" altLang="ko-KR" sz="2000" b="1" dirty="0">
              <a:solidFill>
                <a:srgbClr val="002060"/>
              </a:solidFill>
            </a:endParaRPr>
          </a:p>
          <a:p>
            <a:r>
              <a:rPr lang="ko-KR" altLang="en-US" sz="2000" b="1" dirty="0" smtClean="0">
                <a:solidFill>
                  <a:srgbClr val="002060"/>
                </a:solidFill>
              </a:rPr>
              <a:t>■ 버튼 텍스트를 통한 카테고리 설정</a:t>
            </a:r>
            <a:endParaRPr lang="ko-KR" altLang="en-US" sz="2000" b="1" dirty="0">
              <a:solidFill>
                <a:srgbClr val="002060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8108831" y="170633"/>
            <a:ext cx="408316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3600" b="1" dirty="0" smtClean="0">
                <a:solidFill>
                  <a:srgbClr val="002060"/>
                </a:solidFill>
                <a:latin typeface="맑은 고딕" panose="020B0503020000020004" pitchFamily="50" charset="-127"/>
              </a:rPr>
              <a:t>■ </a:t>
            </a:r>
            <a:r>
              <a:rPr lang="en-US" altLang="ko-KR" sz="3600" b="1" dirty="0" smtClean="0">
                <a:solidFill>
                  <a:srgbClr val="002060"/>
                </a:solidFill>
                <a:latin typeface="맑은 고딕" panose="020B0503020000020004" pitchFamily="50" charset="-127"/>
              </a:rPr>
              <a:t>UI </a:t>
            </a:r>
            <a:r>
              <a:rPr lang="ko-KR" altLang="en-US" sz="3600" b="1" dirty="0" smtClean="0">
                <a:solidFill>
                  <a:srgbClr val="002060"/>
                </a:solidFill>
                <a:latin typeface="맑은 고딕" panose="020B0503020000020004" pitchFamily="50" charset="-127"/>
              </a:rPr>
              <a:t>및 구성요소 </a:t>
            </a:r>
            <a:endParaRPr lang="en-US" altLang="ko-KR" sz="3600" b="1" dirty="0">
              <a:solidFill>
                <a:srgbClr val="002060"/>
              </a:solidFill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33289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7576" y="0"/>
            <a:ext cx="12299576" cy="6858000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7604462" y="1887379"/>
            <a:ext cx="223330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800" b="1" dirty="0">
                <a:solidFill>
                  <a:srgbClr val="002060"/>
                </a:solidFill>
                <a:latin typeface="맑은 고딕" panose="020B0503020000020004" pitchFamily="50" charset="-127"/>
              </a:rPr>
              <a:t>■ </a:t>
            </a:r>
            <a:r>
              <a:rPr lang="ko-KR" altLang="en-US" sz="2800" b="1" dirty="0" smtClean="0">
                <a:solidFill>
                  <a:srgbClr val="002060"/>
                </a:solidFill>
                <a:latin typeface="맑은 고딕" panose="020B0503020000020004" pitchFamily="50" charset="-127"/>
              </a:rPr>
              <a:t>하단 메뉴</a:t>
            </a:r>
            <a:endParaRPr lang="en-US" altLang="ko-KR" sz="2800" b="1" dirty="0">
              <a:solidFill>
                <a:srgbClr val="002060"/>
              </a:solidFill>
              <a:latin typeface="맑은 고딕" panose="020B0503020000020004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208" y="4904647"/>
            <a:ext cx="11676007" cy="88914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84282" y="2954215"/>
            <a:ext cx="732017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solidFill>
                  <a:srgbClr val="002060"/>
                </a:solidFill>
              </a:rPr>
              <a:t>■ 본 웹 사이트에 영리성이 없다는 사실을 밝힘</a:t>
            </a:r>
            <a:endParaRPr lang="en-US" altLang="ko-KR" sz="2000" b="1" dirty="0" smtClean="0">
              <a:solidFill>
                <a:srgbClr val="002060"/>
              </a:solidFill>
            </a:endParaRPr>
          </a:p>
          <a:p>
            <a:endParaRPr lang="en-US" altLang="ko-KR" sz="2000" b="1" dirty="0">
              <a:solidFill>
                <a:srgbClr val="002060"/>
              </a:solidFill>
            </a:endParaRPr>
          </a:p>
          <a:p>
            <a:r>
              <a:rPr lang="ko-KR" altLang="en-US" sz="2000" b="1" dirty="0" smtClean="0">
                <a:solidFill>
                  <a:srgbClr val="002060"/>
                </a:solidFill>
              </a:rPr>
              <a:t>■ </a:t>
            </a:r>
            <a:r>
              <a:rPr lang="en-US" altLang="ko-KR" sz="2000" b="1" dirty="0" smtClean="0">
                <a:solidFill>
                  <a:srgbClr val="002060"/>
                </a:solidFill>
              </a:rPr>
              <a:t>Back to top </a:t>
            </a:r>
            <a:r>
              <a:rPr lang="ko-KR" altLang="en-US" sz="2000" b="1" dirty="0" smtClean="0">
                <a:solidFill>
                  <a:srgbClr val="002060"/>
                </a:solidFill>
              </a:rPr>
              <a:t>버튼 텍스트를 통해 페이지 최상단으로 이동</a:t>
            </a:r>
            <a:endParaRPr lang="en-US" altLang="ko-KR" sz="2000" b="1" dirty="0" smtClean="0">
              <a:solidFill>
                <a:srgbClr val="002060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8108831" y="170633"/>
            <a:ext cx="408316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3600" b="1" dirty="0" smtClean="0">
                <a:solidFill>
                  <a:srgbClr val="002060"/>
                </a:solidFill>
                <a:latin typeface="맑은 고딕" panose="020B0503020000020004" pitchFamily="50" charset="-127"/>
              </a:rPr>
              <a:t>■ </a:t>
            </a:r>
            <a:r>
              <a:rPr lang="en-US" altLang="ko-KR" sz="3600" b="1" dirty="0" smtClean="0">
                <a:solidFill>
                  <a:srgbClr val="002060"/>
                </a:solidFill>
                <a:latin typeface="맑은 고딕" panose="020B0503020000020004" pitchFamily="50" charset="-127"/>
              </a:rPr>
              <a:t>UI </a:t>
            </a:r>
            <a:r>
              <a:rPr lang="ko-KR" altLang="en-US" sz="3600" b="1" dirty="0" smtClean="0">
                <a:solidFill>
                  <a:srgbClr val="002060"/>
                </a:solidFill>
                <a:latin typeface="맑은 고딕" panose="020B0503020000020004" pitchFamily="50" charset="-127"/>
              </a:rPr>
              <a:t>및 구성요소 </a:t>
            </a:r>
            <a:endParaRPr lang="en-US" altLang="ko-KR" sz="3600" b="1" dirty="0">
              <a:solidFill>
                <a:srgbClr val="002060"/>
              </a:solidFill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48267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7576" y="0"/>
            <a:ext cx="12299576" cy="6858000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7604462" y="1887379"/>
            <a:ext cx="343715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800" b="1" dirty="0">
                <a:solidFill>
                  <a:srgbClr val="002060"/>
                </a:solidFill>
                <a:latin typeface="맑은 고딕" panose="020B0503020000020004" pitchFamily="50" charset="-127"/>
              </a:rPr>
              <a:t>■ </a:t>
            </a:r>
            <a:r>
              <a:rPr lang="ko-KR" altLang="en-US" sz="2800" b="1" dirty="0" smtClean="0">
                <a:solidFill>
                  <a:srgbClr val="002060"/>
                </a:solidFill>
                <a:latin typeface="맑은 고딕" panose="020B0503020000020004" pitchFamily="50" charset="-127"/>
              </a:rPr>
              <a:t>작품 전시 페이지</a:t>
            </a:r>
            <a:endParaRPr lang="en-US" altLang="ko-KR" sz="2800" b="1" dirty="0">
              <a:solidFill>
                <a:srgbClr val="002060"/>
              </a:solidFill>
              <a:latin typeface="맑은 고딕" panose="020B0503020000020004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3600" y="2695781"/>
            <a:ext cx="7317223" cy="387703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19125" y="1394935"/>
            <a:ext cx="592308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solidFill>
                  <a:srgbClr val="002060"/>
                </a:solidFill>
              </a:rPr>
              <a:t>■ 제목</a:t>
            </a:r>
            <a:r>
              <a:rPr lang="en-US" altLang="ko-KR" sz="2000" b="1" dirty="0" smtClean="0">
                <a:solidFill>
                  <a:srgbClr val="002060"/>
                </a:solidFill>
              </a:rPr>
              <a:t>, </a:t>
            </a:r>
            <a:r>
              <a:rPr lang="ko-KR" altLang="en-US" sz="2000" b="1" dirty="0" smtClean="0">
                <a:solidFill>
                  <a:srgbClr val="002060"/>
                </a:solidFill>
              </a:rPr>
              <a:t>작가</a:t>
            </a:r>
            <a:r>
              <a:rPr lang="en-US" altLang="ko-KR" sz="2000" b="1" dirty="0" smtClean="0">
                <a:solidFill>
                  <a:srgbClr val="002060"/>
                </a:solidFill>
              </a:rPr>
              <a:t>, </a:t>
            </a:r>
            <a:r>
              <a:rPr lang="ko-KR" altLang="en-US" sz="2000" b="1" dirty="0" smtClean="0">
                <a:solidFill>
                  <a:srgbClr val="002060"/>
                </a:solidFill>
              </a:rPr>
              <a:t>탄생년도 표기</a:t>
            </a:r>
            <a:endParaRPr lang="en-US" altLang="ko-KR" sz="2000" b="1" dirty="0" smtClean="0">
              <a:solidFill>
                <a:srgbClr val="002060"/>
              </a:solidFill>
            </a:endParaRPr>
          </a:p>
          <a:p>
            <a:endParaRPr lang="en-US" altLang="ko-KR" sz="2000" b="1" dirty="0">
              <a:solidFill>
                <a:srgbClr val="002060"/>
              </a:solidFill>
            </a:endParaRPr>
          </a:p>
          <a:p>
            <a:r>
              <a:rPr lang="ko-KR" altLang="en-US" sz="2000" b="1" dirty="0" smtClean="0">
                <a:solidFill>
                  <a:srgbClr val="002060"/>
                </a:solidFill>
              </a:rPr>
              <a:t>■ </a:t>
            </a:r>
            <a:r>
              <a:rPr lang="en-US" altLang="ko-KR" sz="2000" b="1" dirty="0" smtClean="0">
                <a:solidFill>
                  <a:srgbClr val="002060"/>
                </a:solidFill>
              </a:rPr>
              <a:t>Detail </a:t>
            </a:r>
            <a:r>
              <a:rPr lang="ko-KR" altLang="en-US" sz="2000" b="1" dirty="0" smtClean="0">
                <a:solidFill>
                  <a:srgbClr val="002060"/>
                </a:solidFill>
              </a:rPr>
              <a:t>버튼을 통해 상세설명 페이지로 이동</a:t>
            </a:r>
            <a:endParaRPr lang="ko-KR" altLang="en-US" sz="2000" b="1" dirty="0">
              <a:solidFill>
                <a:srgbClr val="002060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8108831" y="170633"/>
            <a:ext cx="408316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3600" b="1" dirty="0" smtClean="0">
                <a:solidFill>
                  <a:srgbClr val="002060"/>
                </a:solidFill>
                <a:latin typeface="맑은 고딕" panose="020B0503020000020004" pitchFamily="50" charset="-127"/>
              </a:rPr>
              <a:t>■ </a:t>
            </a:r>
            <a:r>
              <a:rPr lang="en-US" altLang="ko-KR" sz="3600" b="1" dirty="0" smtClean="0">
                <a:solidFill>
                  <a:srgbClr val="002060"/>
                </a:solidFill>
                <a:latin typeface="맑은 고딕" panose="020B0503020000020004" pitchFamily="50" charset="-127"/>
              </a:rPr>
              <a:t>UI </a:t>
            </a:r>
            <a:r>
              <a:rPr lang="ko-KR" altLang="en-US" sz="3600" b="1" dirty="0" smtClean="0">
                <a:solidFill>
                  <a:srgbClr val="002060"/>
                </a:solidFill>
                <a:latin typeface="맑은 고딕" panose="020B0503020000020004" pitchFamily="50" charset="-127"/>
              </a:rPr>
              <a:t>및 구성요소 </a:t>
            </a:r>
            <a:endParaRPr lang="en-US" altLang="ko-KR" sz="3600" b="1" dirty="0">
              <a:solidFill>
                <a:srgbClr val="002060"/>
              </a:solidFill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18132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7576" y="0"/>
            <a:ext cx="12299576" cy="6858000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7604462" y="1887379"/>
            <a:ext cx="331052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800" b="1" dirty="0">
                <a:solidFill>
                  <a:srgbClr val="002060"/>
                </a:solidFill>
                <a:latin typeface="맑은 고딕" panose="020B0503020000020004" pitchFamily="50" charset="-127"/>
              </a:rPr>
              <a:t>■ </a:t>
            </a:r>
            <a:r>
              <a:rPr lang="ko-KR" altLang="en-US" sz="2800" b="1" dirty="0" smtClean="0">
                <a:solidFill>
                  <a:srgbClr val="002060"/>
                </a:solidFill>
                <a:latin typeface="맑은 고딕" panose="020B0503020000020004" pitchFamily="50" charset="-127"/>
              </a:rPr>
              <a:t>상세설명 페이지</a:t>
            </a:r>
            <a:endParaRPr lang="en-US" altLang="ko-KR" sz="2800" b="1" dirty="0">
              <a:solidFill>
                <a:srgbClr val="002060"/>
              </a:solidFill>
              <a:latin typeface="맑은 고딕" panose="020B0503020000020004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7576" y="1397977"/>
            <a:ext cx="7391111" cy="546002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283535" y="2698806"/>
            <a:ext cx="47970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solidFill>
                  <a:srgbClr val="002060"/>
                </a:solidFill>
              </a:rPr>
              <a:t>■ </a:t>
            </a:r>
            <a:r>
              <a:rPr lang="en-US" altLang="ko-KR" sz="2000" b="1" dirty="0" smtClean="0">
                <a:solidFill>
                  <a:srgbClr val="002060"/>
                </a:solidFill>
              </a:rPr>
              <a:t>MySQL </a:t>
            </a:r>
            <a:r>
              <a:rPr lang="ko-KR" altLang="en-US" sz="2000" b="1" dirty="0" smtClean="0">
                <a:solidFill>
                  <a:srgbClr val="002060"/>
                </a:solidFill>
              </a:rPr>
              <a:t>연동을 통해 정보 출력</a:t>
            </a:r>
            <a:endParaRPr lang="en-US" altLang="ko-KR" sz="2000" b="1" dirty="0" smtClean="0">
              <a:solidFill>
                <a:srgbClr val="002060"/>
              </a:solidFill>
            </a:endParaRPr>
          </a:p>
          <a:p>
            <a:endParaRPr lang="en-US" altLang="ko-KR" sz="2000" b="1" dirty="0">
              <a:solidFill>
                <a:srgbClr val="002060"/>
              </a:solidFill>
            </a:endParaRPr>
          </a:p>
          <a:p>
            <a:r>
              <a:rPr lang="ko-KR" altLang="en-US" sz="2000" b="1" dirty="0" smtClean="0">
                <a:solidFill>
                  <a:srgbClr val="002060"/>
                </a:solidFill>
              </a:rPr>
              <a:t>■ 제목</a:t>
            </a:r>
            <a:r>
              <a:rPr lang="en-US" altLang="ko-KR" sz="2000" b="1" dirty="0" smtClean="0">
                <a:solidFill>
                  <a:srgbClr val="002060"/>
                </a:solidFill>
              </a:rPr>
              <a:t>, </a:t>
            </a:r>
            <a:r>
              <a:rPr lang="ko-KR" altLang="en-US" sz="2000" b="1" dirty="0" smtClean="0">
                <a:solidFill>
                  <a:srgbClr val="002060"/>
                </a:solidFill>
              </a:rPr>
              <a:t>작가</a:t>
            </a:r>
            <a:r>
              <a:rPr lang="en-US" altLang="ko-KR" sz="2000" b="1" dirty="0" smtClean="0">
                <a:solidFill>
                  <a:srgbClr val="002060"/>
                </a:solidFill>
              </a:rPr>
              <a:t>, </a:t>
            </a:r>
            <a:r>
              <a:rPr lang="ko-KR" altLang="en-US" sz="2000" b="1" dirty="0" smtClean="0">
                <a:solidFill>
                  <a:srgbClr val="002060"/>
                </a:solidFill>
              </a:rPr>
              <a:t>탄생년도</a:t>
            </a:r>
            <a:r>
              <a:rPr lang="en-US" altLang="ko-KR" sz="2000" b="1" dirty="0" smtClean="0">
                <a:solidFill>
                  <a:srgbClr val="002060"/>
                </a:solidFill>
              </a:rPr>
              <a:t>, </a:t>
            </a:r>
            <a:r>
              <a:rPr lang="ko-KR" altLang="en-US" sz="2000" b="1" dirty="0" smtClean="0">
                <a:solidFill>
                  <a:srgbClr val="002060"/>
                </a:solidFill>
              </a:rPr>
              <a:t>크기</a:t>
            </a:r>
            <a:r>
              <a:rPr lang="en-US" altLang="ko-KR" sz="2000" b="1" dirty="0" smtClean="0">
                <a:solidFill>
                  <a:srgbClr val="002060"/>
                </a:solidFill>
              </a:rPr>
              <a:t>, </a:t>
            </a:r>
            <a:r>
              <a:rPr lang="ko-KR" altLang="en-US" sz="2000" b="1" dirty="0" smtClean="0">
                <a:solidFill>
                  <a:srgbClr val="002060"/>
                </a:solidFill>
              </a:rPr>
              <a:t>소재 기재</a:t>
            </a:r>
            <a:endParaRPr lang="en-US" altLang="ko-KR" sz="2000" b="1" dirty="0" smtClean="0">
              <a:solidFill>
                <a:srgbClr val="002060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8108831" y="170633"/>
            <a:ext cx="408316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3600" b="1" dirty="0" smtClean="0">
                <a:solidFill>
                  <a:srgbClr val="002060"/>
                </a:solidFill>
                <a:latin typeface="맑은 고딕" panose="020B0503020000020004" pitchFamily="50" charset="-127"/>
              </a:rPr>
              <a:t>■ </a:t>
            </a:r>
            <a:r>
              <a:rPr lang="en-US" altLang="ko-KR" sz="3600" b="1" dirty="0" smtClean="0">
                <a:solidFill>
                  <a:srgbClr val="002060"/>
                </a:solidFill>
                <a:latin typeface="맑은 고딕" panose="020B0503020000020004" pitchFamily="50" charset="-127"/>
              </a:rPr>
              <a:t>UI </a:t>
            </a:r>
            <a:r>
              <a:rPr lang="ko-KR" altLang="en-US" sz="3600" b="1" dirty="0" smtClean="0">
                <a:solidFill>
                  <a:srgbClr val="002060"/>
                </a:solidFill>
                <a:latin typeface="맑은 고딕" panose="020B0503020000020004" pitchFamily="50" charset="-127"/>
              </a:rPr>
              <a:t>및 구성요소 </a:t>
            </a:r>
            <a:endParaRPr lang="en-US" altLang="ko-KR" sz="3600" b="1" dirty="0">
              <a:solidFill>
                <a:srgbClr val="002060"/>
              </a:solidFill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35299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7576" y="61546"/>
            <a:ext cx="12299576" cy="6858000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7208826" y="1933183"/>
            <a:ext cx="338547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800" b="1" dirty="0">
                <a:solidFill>
                  <a:srgbClr val="002060"/>
                </a:solidFill>
                <a:latin typeface="맑은 고딕" panose="020B0503020000020004" pitchFamily="50" charset="-127"/>
              </a:rPr>
              <a:t>■ </a:t>
            </a:r>
            <a:r>
              <a:rPr lang="en-US" altLang="ko-KR" sz="2800" b="1" dirty="0" smtClean="0">
                <a:solidFill>
                  <a:srgbClr val="002060"/>
                </a:solidFill>
                <a:latin typeface="맑은 고딕" panose="020B0503020000020004" pitchFamily="50" charset="-127"/>
              </a:rPr>
              <a:t>Way of Manage</a:t>
            </a:r>
            <a:endParaRPr lang="en-US" altLang="ko-KR" sz="2800" b="1" dirty="0">
              <a:solidFill>
                <a:srgbClr val="002060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84283" y="3134263"/>
            <a:ext cx="116908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en-US" sz="2400" b="1" dirty="0" smtClean="0">
                <a:solidFill>
                  <a:srgbClr val="002060"/>
                </a:solidFill>
                <a:latin typeface="맑은 고딕" panose="020B0503020000020004" pitchFamily="50" charset="-127"/>
              </a:rPr>
              <a:t>■ 추가</a:t>
            </a:r>
            <a:r>
              <a:rPr lang="en-US" altLang="ko-KR" sz="2400" b="1" dirty="0" smtClean="0">
                <a:solidFill>
                  <a:srgbClr val="002060"/>
                </a:solidFill>
                <a:latin typeface="맑은 고딕" panose="020B0503020000020004" pitchFamily="50" charset="-127"/>
              </a:rPr>
              <a:t>: </a:t>
            </a:r>
            <a:r>
              <a:rPr lang="ko-KR" altLang="en-US" sz="2400" b="1" dirty="0" smtClean="0">
                <a:solidFill>
                  <a:srgbClr val="002060"/>
                </a:solidFill>
                <a:latin typeface="맑은 고딕" panose="020B0503020000020004" pitchFamily="50" charset="-127"/>
              </a:rPr>
              <a:t>코드</a:t>
            </a:r>
            <a:r>
              <a:rPr lang="en-US" altLang="ko-KR" sz="2400" b="1" dirty="0" smtClean="0">
                <a:solidFill>
                  <a:srgbClr val="002060"/>
                </a:solidFill>
                <a:latin typeface="맑은 고딕" panose="020B0503020000020004" pitchFamily="50" charset="-127"/>
              </a:rPr>
              <a:t> </a:t>
            </a:r>
            <a:r>
              <a:rPr lang="ko-KR" altLang="en-US" sz="2400" b="1" dirty="0" smtClean="0">
                <a:solidFill>
                  <a:srgbClr val="002060"/>
                </a:solidFill>
                <a:latin typeface="맑은 고딕" panose="020B0503020000020004" pitchFamily="50" charset="-127"/>
              </a:rPr>
              <a:t>재사용 및 이미지</a:t>
            </a:r>
            <a:r>
              <a:rPr lang="en-US" altLang="ko-KR" sz="2400" b="1" dirty="0" smtClean="0">
                <a:solidFill>
                  <a:srgbClr val="002060"/>
                </a:solidFill>
                <a:latin typeface="맑은 고딕" panose="020B0503020000020004" pitchFamily="50" charset="-127"/>
              </a:rPr>
              <a:t> </a:t>
            </a:r>
            <a:r>
              <a:rPr lang="ko-KR" altLang="en-US" sz="2400" b="1" dirty="0" smtClean="0">
                <a:solidFill>
                  <a:srgbClr val="002060"/>
                </a:solidFill>
                <a:latin typeface="맑은 고딕" panose="020B0503020000020004" pitchFamily="50" charset="-127"/>
              </a:rPr>
              <a:t>링크 변경</a:t>
            </a:r>
            <a:r>
              <a:rPr lang="en-US" altLang="ko-KR" sz="2400" b="1" dirty="0" smtClean="0">
                <a:solidFill>
                  <a:srgbClr val="002060"/>
                </a:solidFill>
                <a:latin typeface="맑은 고딕" panose="020B0503020000020004" pitchFamily="50" charset="-127"/>
              </a:rPr>
              <a:t>, SQL Data Insert</a:t>
            </a:r>
          </a:p>
          <a:p>
            <a:pPr>
              <a:defRPr/>
            </a:pPr>
            <a:endParaRPr lang="en-US" altLang="ko-KR" sz="2400" b="1" dirty="0">
              <a:solidFill>
                <a:srgbClr val="002060"/>
              </a:solidFill>
              <a:latin typeface="맑은 고딕" panose="020B0503020000020004" pitchFamily="50" charset="-127"/>
            </a:endParaRPr>
          </a:p>
          <a:p>
            <a:pPr>
              <a:defRPr/>
            </a:pPr>
            <a:r>
              <a:rPr lang="ko-KR" altLang="en-US" sz="2400" b="1" dirty="0" smtClean="0">
                <a:solidFill>
                  <a:srgbClr val="002060"/>
                </a:solidFill>
                <a:latin typeface="맑은 고딕" panose="020B0503020000020004" pitchFamily="50" charset="-127"/>
              </a:rPr>
              <a:t>■ 변경</a:t>
            </a:r>
            <a:r>
              <a:rPr lang="en-US" altLang="ko-KR" sz="2400" b="1" dirty="0" smtClean="0">
                <a:solidFill>
                  <a:srgbClr val="002060"/>
                </a:solidFill>
                <a:latin typeface="맑은 고딕" panose="020B0503020000020004" pitchFamily="50" charset="-127"/>
              </a:rPr>
              <a:t>: </a:t>
            </a:r>
            <a:r>
              <a:rPr lang="ko-KR" altLang="en-US" sz="2400" b="1" dirty="0" smtClean="0">
                <a:solidFill>
                  <a:srgbClr val="002060"/>
                </a:solidFill>
                <a:latin typeface="맑은 고딕" panose="020B0503020000020004" pitchFamily="50" charset="-127"/>
              </a:rPr>
              <a:t>테이블 내용 삭제 및 업데이트</a:t>
            </a:r>
            <a:r>
              <a:rPr lang="en-US" altLang="ko-KR" sz="2400" b="1" dirty="0" smtClean="0">
                <a:solidFill>
                  <a:srgbClr val="002060"/>
                </a:solidFill>
                <a:latin typeface="맑은 고딕" panose="020B0503020000020004" pitchFamily="50" charset="-127"/>
              </a:rPr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915" y="4626621"/>
            <a:ext cx="10164594" cy="1705213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5657839" y="136994"/>
            <a:ext cx="653416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3600" b="1" smtClean="0">
                <a:solidFill>
                  <a:srgbClr val="002060"/>
                </a:solidFill>
                <a:latin typeface="맑은 고딕" panose="020B0503020000020004" pitchFamily="50" charset="-127"/>
              </a:rPr>
              <a:t>■ 유지보수 및 업데이트 방법 </a:t>
            </a:r>
            <a:endParaRPr lang="en-US" altLang="ko-KR" sz="3600" b="1" dirty="0">
              <a:solidFill>
                <a:srgbClr val="002060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84283" y="1075354"/>
            <a:ext cx="758483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>
                <a:solidFill>
                  <a:srgbClr val="002060"/>
                </a:solidFill>
              </a:rPr>
              <a:t>■ 재사용성에 초점을 두어 개발</a:t>
            </a:r>
            <a:endParaRPr lang="en-US" altLang="ko-KR" sz="2400" b="1" dirty="0" smtClean="0">
              <a:solidFill>
                <a:srgbClr val="002060"/>
              </a:solidFill>
            </a:endParaRPr>
          </a:p>
          <a:p>
            <a:endParaRPr lang="en-US" altLang="ko-KR" sz="2400" b="1" dirty="0">
              <a:solidFill>
                <a:srgbClr val="002060"/>
              </a:solidFill>
            </a:endParaRPr>
          </a:p>
          <a:p>
            <a:r>
              <a:rPr lang="ko-KR" altLang="en-US" sz="2400" b="1" dirty="0" smtClean="0">
                <a:solidFill>
                  <a:srgbClr val="002060"/>
                </a:solidFill>
              </a:rPr>
              <a:t>■ </a:t>
            </a:r>
            <a:r>
              <a:rPr lang="en-US" altLang="ko-KR" sz="2400" b="1" dirty="0" smtClean="0">
                <a:solidFill>
                  <a:srgbClr val="002060"/>
                </a:solidFill>
              </a:rPr>
              <a:t>MySQL DBMS</a:t>
            </a:r>
            <a:r>
              <a:rPr lang="ko-KR" altLang="en-US" sz="2400" b="1" dirty="0" smtClean="0">
                <a:solidFill>
                  <a:srgbClr val="002060"/>
                </a:solidFill>
              </a:rPr>
              <a:t>를 통한 손쉬운 유지보수 가능</a:t>
            </a:r>
            <a:endParaRPr lang="en-US" altLang="ko-KR" sz="2400" b="1" dirty="0" smtClean="0">
              <a:solidFill>
                <a:srgbClr val="002060"/>
              </a:solidFill>
            </a:endParaRPr>
          </a:p>
          <a:p>
            <a:endParaRPr lang="en-US" altLang="ko-KR" sz="2400" b="1" dirty="0">
              <a:solidFill>
                <a:srgbClr val="002060"/>
              </a:solidFill>
            </a:endParaRPr>
          </a:p>
          <a:p>
            <a:r>
              <a:rPr lang="ko-KR" altLang="en-US" sz="2400" b="1" dirty="0" smtClean="0">
                <a:solidFill>
                  <a:srgbClr val="002060"/>
                </a:solidFill>
              </a:rPr>
              <a:t>■ 새 항목 추가 시 이미지 링크만 변경하여 업데이트</a:t>
            </a:r>
            <a:endParaRPr lang="ko-KR" altLang="en-US" sz="24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6541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7576" y="0"/>
            <a:ext cx="12299576" cy="685800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5657839" y="227399"/>
            <a:ext cx="653416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3600" b="1" dirty="0" smtClean="0">
                <a:solidFill>
                  <a:srgbClr val="002060"/>
                </a:solidFill>
                <a:latin typeface="맑은 고딕" panose="020B0503020000020004" pitchFamily="50" charset="-127"/>
              </a:rPr>
              <a:t>■ 프로젝트를 통해 배운 점들 </a:t>
            </a:r>
            <a:endParaRPr lang="en-US" altLang="ko-KR" sz="3600" b="1" dirty="0">
              <a:solidFill>
                <a:srgbClr val="002060"/>
              </a:solidFill>
              <a:latin typeface="맑은 고딕" panose="020B0503020000020004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39116" y="2610487"/>
            <a:ext cx="9206192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/>
            <a:r>
              <a:rPr lang="ko-KR" altLang="ko-KR" sz="2000" b="1" dirty="0">
                <a:solidFill>
                  <a:srgbClr val="002060"/>
                </a:solidFill>
              </a:rPr>
              <a:t>■ 웹 페이지 </a:t>
            </a:r>
            <a:r>
              <a:rPr lang="ko-KR" altLang="ko-KR" sz="2000" b="1" dirty="0" smtClean="0">
                <a:solidFill>
                  <a:srgbClr val="002060"/>
                </a:solidFill>
              </a:rPr>
              <a:t>개발 </a:t>
            </a:r>
            <a:r>
              <a:rPr lang="ko-KR" altLang="ko-KR" sz="2000" b="1" dirty="0">
                <a:solidFill>
                  <a:srgbClr val="002060"/>
                </a:solidFill>
              </a:rPr>
              <a:t>방법 및 개발 기법에 대한 </a:t>
            </a:r>
            <a:r>
              <a:rPr lang="ko-KR" altLang="ko-KR" sz="2000" b="1" dirty="0" smtClean="0">
                <a:solidFill>
                  <a:srgbClr val="002060"/>
                </a:solidFill>
              </a:rPr>
              <a:t>지식</a:t>
            </a:r>
            <a:endParaRPr lang="en-US" altLang="ko-KR" sz="2000" b="1" dirty="0" smtClean="0">
              <a:solidFill>
                <a:srgbClr val="002060"/>
              </a:solidFill>
            </a:endParaRPr>
          </a:p>
          <a:p>
            <a:pPr algn="ctr" fontAlgn="base"/>
            <a:endParaRPr lang="en-US" altLang="ko-KR" sz="2000" b="1" dirty="0">
              <a:solidFill>
                <a:srgbClr val="002060"/>
              </a:solidFill>
            </a:endParaRPr>
          </a:p>
          <a:p>
            <a:pPr algn="ctr" fontAlgn="base"/>
            <a:r>
              <a:rPr lang="ko-KR" altLang="ko-KR" sz="2000" b="1" dirty="0" smtClean="0">
                <a:solidFill>
                  <a:srgbClr val="002060"/>
                </a:solidFill>
              </a:rPr>
              <a:t>■ </a:t>
            </a:r>
            <a:r>
              <a:rPr lang="ko-KR" altLang="ko-KR" sz="2000" b="1" dirty="0">
                <a:solidFill>
                  <a:srgbClr val="002060"/>
                </a:solidFill>
              </a:rPr>
              <a:t>요구사항 명세서의 중요성과 적절한 작성 방법에 대한 경험</a:t>
            </a:r>
            <a:r>
              <a:rPr lang="en-US" altLang="ko-KR" sz="2000" b="1" dirty="0" smtClean="0">
                <a:solidFill>
                  <a:srgbClr val="002060"/>
                </a:solidFill>
              </a:rPr>
              <a:t>.</a:t>
            </a:r>
          </a:p>
          <a:p>
            <a:pPr algn="ctr" fontAlgn="base"/>
            <a:endParaRPr lang="ko-KR" altLang="ko-KR" sz="2000" dirty="0">
              <a:solidFill>
                <a:srgbClr val="002060"/>
              </a:solidFill>
            </a:endParaRPr>
          </a:p>
          <a:p>
            <a:pPr algn="ctr" fontAlgn="base"/>
            <a:r>
              <a:rPr lang="ko-KR" altLang="ko-KR" sz="2000" b="1" dirty="0">
                <a:solidFill>
                  <a:srgbClr val="002060"/>
                </a:solidFill>
              </a:rPr>
              <a:t>■ 시스템 분석</a:t>
            </a:r>
            <a:r>
              <a:rPr lang="en-US" altLang="ko-KR" sz="2000" b="1" dirty="0">
                <a:solidFill>
                  <a:srgbClr val="002060"/>
                </a:solidFill>
              </a:rPr>
              <a:t>, </a:t>
            </a:r>
            <a:r>
              <a:rPr lang="ko-KR" altLang="ko-KR" sz="2000" b="1" dirty="0" smtClean="0">
                <a:solidFill>
                  <a:srgbClr val="002060"/>
                </a:solidFill>
              </a:rPr>
              <a:t>설계</a:t>
            </a:r>
            <a:r>
              <a:rPr lang="en-US" altLang="ko-KR" sz="2000" b="1" dirty="0" smtClean="0">
                <a:solidFill>
                  <a:srgbClr val="002060"/>
                </a:solidFill>
              </a:rPr>
              <a:t>, </a:t>
            </a:r>
            <a:r>
              <a:rPr lang="ko-KR" altLang="en-US" sz="2000" b="1" dirty="0" smtClean="0">
                <a:solidFill>
                  <a:srgbClr val="002060"/>
                </a:solidFill>
              </a:rPr>
              <a:t>구현</a:t>
            </a:r>
            <a:r>
              <a:rPr lang="en-US" altLang="ko-KR" sz="2000" b="1" dirty="0" smtClean="0">
                <a:solidFill>
                  <a:srgbClr val="002060"/>
                </a:solidFill>
              </a:rPr>
              <a:t>, </a:t>
            </a:r>
            <a:r>
              <a:rPr lang="ko-KR" altLang="en-US" sz="2000" b="1" dirty="0" smtClean="0">
                <a:solidFill>
                  <a:srgbClr val="002060"/>
                </a:solidFill>
              </a:rPr>
              <a:t>테스트</a:t>
            </a:r>
            <a:r>
              <a:rPr lang="en-US" altLang="ko-KR" sz="2000" b="1" dirty="0" smtClean="0">
                <a:solidFill>
                  <a:srgbClr val="002060"/>
                </a:solidFill>
              </a:rPr>
              <a:t>, </a:t>
            </a:r>
            <a:r>
              <a:rPr lang="ko-KR" altLang="en-US" sz="2000" b="1" dirty="0" smtClean="0">
                <a:solidFill>
                  <a:srgbClr val="002060"/>
                </a:solidFill>
              </a:rPr>
              <a:t>유지보수</a:t>
            </a:r>
            <a:r>
              <a:rPr lang="ko-KR" altLang="ko-KR" sz="2000" b="1" dirty="0" smtClean="0">
                <a:solidFill>
                  <a:srgbClr val="002060"/>
                </a:solidFill>
              </a:rPr>
              <a:t>에 </a:t>
            </a:r>
            <a:r>
              <a:rPr lang="ko-KR" altLang="ko-KR" sz="2000" b="1" dirty="0">
                <a:solidFill>
                  <a:srgbClr val="002060"/>
                </a:solidFill>
              </a:rPr>
              <a:t>대한 직접적인 </a:t>
            </a:r>
            <a:r>
              <a:rPr lang="ko-KR" altLang="ko-KR" sz="2000" b="1" dirty="0" smtClean="0">
                <a:solidFill>
                  <a:srgbClr val="002060"/>
                </a:solidFill>
              </a:rPr>
              <a:t>경험</a:t>
            </a:r>
            <a:endParaRPr lang="en-US" altLang="ko-KR" sz="2000" b="1" dirty="0" smtClean="0">
              <a:solidFill>
                <a:srgbClr val="002060"/>
              </a:solidFill>
            </a:endParaRPr>
          </a:p>
          <a:p>
            <a:pPr algn="ctr" fontAlgn="base"/>
            <a:endParaRPr lang="en-US" altLang="ko-KR" sz="2000" b="1" dirty="0" smtClean="0">
              <a:solidFill>
                <a:srgbClr val="002060"/>
              </a:solidFill>
            </a:endParaRPr>
          </a:p>
          <a:p>
            <a:pPr algn="ctr" fontAlgn="base"/>
            <a:r>
              <a:rPr lang="ko-KR" altLang="ko-KR" sz="2000" b="1" dirty="0">
                <a:solidFill>
                  <a:srgbClr val="002060"/>
                </a:solidFill>
              </a:rPr>
              <a:t>■ 프로젝트 진행과정에 대한 경험</a:t>
            </a:r>
            <a:endParaRPr lang="ko-KR" altLang="ko-KR" sz="2000" dirty="0">
              <a:solidFill>
                <a:srgbClr val="002060"/>
              </a:solidFill>
            </a:endParaRPr>
          </a:p>
          <a:p>
            <a:pPr algn="ctr" fontAlgn="base"/>
            <a:endParaRPr lang="en-US" altLang="ko-KR" sz="2000" b="1" dirty="0" smtClean="0">
              <a:solidFill>
                <a:srgbClr val="002060"/>
              </a:solidFill>
            </a:endParaRPr>
          </a:p>
          <a:p>
            <a:pPr algn="ctr" fontAlgn="base"/>
            <a:r>
              <a:rPr lang="ko-KR" altLang="ko-KR" sz="2000" b="1" dirty="0" smtClean="0">
                <a:solidFill>
                  <a:srgbClr val="002060"/>
                </a:solidFill>
              </a:rPr>
              <a:t>■ </a:t>
            </a:r>
            <a:r>
              <a:rPr lang="en-US" altLang="ko-KR" sz="2000" b="1" dirty="0">
                <a:solidFill>
                  <a:srgbClr val="002060"/>
                </a:solidFill>
              </a:rPr>
              <a:t>Bootstrap </a:t>
            </a:r>
            <a:r>
              <a:rPr lang="ko-KR" altLang="ko-KR" sz="2000" b="1" dirty="0">
                <a:solidFill>
                  <a:srgbClr val="002060"/>
                </a:solidFill>
              </a:rPr>
              <a:t>라이브러리의 사용에 대한 </a:t>
            </a:r>
            <a:r>
              <a:rPr lang="ko-KR" altLang="ko-KR" sz="2000" b="1" dirty="0" smtClean="0">
                <a:solidFill>
                  <a:srgbClr val="002060"/>
                </a:solidFill>
              </a:rPr>
              <a:t>경험</a:t>
            </a:r>
            <a:endParaRPr lang="en-US" altLang="ko-KR" sz="2000" b="1" dirty="0" smtClean="0">
              <a:solidFill>
                <a:srgbClr val="002060"/>
              </a:solidFill>
            </a:endParaRPr>
          </a:p>
          <a:p>
            <a:pPr algn="ctr" fontAlgn="base"/>
            <a:endParaRPr lang="ko-KR" altLang="ko-KR" sz="2000" dirty="0">
              <a:solidFill>
                <a:srgbClr val="002060"/>
              </a:solidFill>
            </a:endParaRPr>
          </a:p>
          <a:p>
            <a:pPr algn="ctr" fontAlgn="base"/>
            <a:r>
              <a:rPr lang="ko-KR" altLang="ko-KR" sz="2000" b="1" dirty="0">
                <a:solidFill>
                  <a:srgbClr val="002060"/>
                </a:solidFill>
              </a:rPr>
              <a:t>■ 교과과정에서 접하지 못한 </a:t>
            </a:r>
            <a:r>
              <a:rPr lang="en-US" altLang="ko-KR" sz="2000" b="1" dirty="0">
                <a:solidFill>
                  <a:srgbClr val="002060"/>
                </a:solidFill>
              </a:rPr>
              <a:t>PHP</a:t>
            </a:r>
            <a:r>
              <a:rPr lang="ko-KR" altLang="ko-KR" sz="2000" b="1" dirty="0">
                <a:solidFill>
                  <a:srgbClr val="002060"/>
                </a:solidFill>
              </a:rPr>
              <a:t>에 대한 지식 습득 및 </a:t>
            </a:r>
            <a:r>
              <a:rPr lang="ko-KR" altLang="ko-KR" sz="2000" b="1" dirty="0" smtClean="0">
                <a:solidFill>
                  <a:srgbClr val="002060"/>
                </a:solidFill>
              </a:rPr>
              <a:t>활용</a:t>
            </a:r>
            <a:endParaRPr lang="en-US" altLang="ko-KR" sz="2000" b="1" dirty="0" smtClean="0">
              <a:solidFill>
                <a:srgbClr val="002060"/>
              </a:solidFill>
            </a:endParaRPr>
          </a:p>
          <a:p>
            <a:pPr algn="ctr" fontAlgn="base"/>
            <a:endParaRPr lang="en-US" altLang="ko-KR" sz="2000" b="1" dirty="0">
              <a:solidFill>
                <a:srgbClr val="002060"/>
              </a:solidFill>
            </a:endParaRPr>
          </a:p>
          <a:p>
            <a:pPr algn="ctr" fontAlgn="base"/>
            <a:r>
              <a:rPr lang="ko-KR" altLang="en-US" sz="2000" b="1" dirty="0" smtClean="0">
                <a:solidFill>
                  <a:srgbClr val="002060"/>
                </a:solidFill>
              </a:rPr>
              <a:t>■ 데이터베이스의 활용</a:t>
            </a:r>
            <a:endParaRPr lang="en-US" altLang="ko-KR" sz="2000" b="1" dirty="0" smtClean="0">
              <a:solidFill>
                <a:srgbClr val="002060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7208826" y="1933183"/>
            <a:ext cx="186442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800" b="1" dirty="0">
                <a:solidFill>
                  <a:srgbClr val="002060"/>
                </a:solidFill>
                <a:latin typeface="맑은 고딕" panose="020B0503020000020004" pitchFamily="50" charset="-127"/>
              </a:rPr>
              <a:t>■ </a:t>
            </a:r>
            <a:r>
              <a:rPr lang="en-US" altLang="ko-KR" sz="2800" b="1" dirty="0" smtClean="0">
                <a:solidFill>
                  <a:srgbClr val="002060"/>
                </a:solidFill>
                <a:latin typeface="맑은 고딕" panose="020B0503020000020004" pitchFamily="50" charset="-127"/>
              </a:rPr>
              <a:t>Review</a:t>
            </a:r>
            <a:endParaRPr lang="en-US" altLang="ko-KR" sz="2800" b="1" dirty="0">
              <a:solidFill>
                <a:srgbClr val="002060"/>
              </a:solidFill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47120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987311" y="3024554"/>
            <a:ext cx="421737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b="1" dirty="0" smtClean="0"/>
              <a:t>감사합니다</a:t>
            </a:r>
            <a:r>
              <a:rPr lang="en-US" altLang="ko-KR" sz="6000" b="1" dirty="0" smtClean="0"/>
              <a:t>.</a:t>
            </a:r>
            <a:endParaRPr lang="ko-KR" altLang="en-US" sz="6000" b="1" dirty="0"/>
          </a:p>
        </p:txBody>
      </p:sp>
    </p:spTree>
    <p:extLst>
      <p:ext uri="{BB962C8B-B14F-4D97-AF65-F5344CB8AC3E}">
        <p14:creationId xmlns:p14="http://schemas.microsoft.com/office/powerpoint/2010/main" val="90571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50276" y="545123"/>
            <a:ext cx="53457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 smtClean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목차</a:t>
            </a:r>
            <a:endParaRPr lang="ko-KR" altLang="en-US" sz="4000" b="1" dirty="0">
              <a:solidFill>
                <a:srgbClr val="00206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50276" y="1679331"/>
            <a:ext cx="517573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smtClean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■ 개발과정</a:t>
            </a:r>
            <a:endParaRPr lang="en-US" altLang="ko-KR" sz="2800" b="1" dirty="0" smtClean="0">
              <a:solidFill>
                <a:srgbClr val="00206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800" b="1" dirty="0">
              <a:solidFill>
                <a:srgbClr val="00206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2800" b="1" dirty="0" smtClean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■ 무엇으로 만들었는가</a:t>
            </a:r>
            <a:r>
              <a:rPr lang="en-US" altLang="ko-KR" sz="2800" b="1" dirty="0" smtClean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</a:p>
          <a:p>
            <a:endParaRPr lang="en-US" altLang="ko-KR" sz="2800" b="1" dirty="0">
              <a:solidFill>
                <a:srgbClr val="00206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2800" b="1" dirty="0" smtClean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■ </a:t>
            </a:r>
            <a:r>
              <a:rPr lang="en-US" altLang="ko-KR" sz="2800" b="1" dirty="0" smtClean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UI </a:t>
            </a:r>
            <a:r>
              <a:rPr lang="ko-KR" altLang="en-US" sz="2800" b="1" dirty="0" smtClean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및 구성요소</a:t>
            </a:r>
            <a:endParaRPr lang="en-US" altLang="ko-KR" sz="2800" b="1" dirty="0" smtClean="0">
              <a:solidFill>
                <a:srgbClr val="00206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800" b="1" dirty="0">
              <a:solidFill>
                <a:srgbClr val="00206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2800" b="1" dirty="0" smtClean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■ 유지보수 및 업데이트 방법</a:t>
            </a:r>
            <a:endParaRPr lang="en-US" altLang="ko-KR" sz="2800" b="1" dirty="0" smtClean="0">
              <a:solidFill>
                <a:srgbClr val="00206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800" b="1" dirty="0">
              <a:solidFill>
                <a:srgbClr val="00206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2800" b="1" dirty="0" smtClean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■ 프로젝트를 통해 배운 점들</a:t>
            </a:r>
            <a:endParaRPr lang="en-US" altLang="ko-KR" sz="2800" b="1" dirty="0" smtClean="0">
              <a:solidFill>
                <a:srgbClr val="00206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0"/>
            <a:ext cx="609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140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7576" y="0"/>
            <a:ext cx="12299576" cy="6858000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9537106" y="121206"/>
            <a:ext cx="265489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3600" b="1" smtClean="0">
                <a:solidFill>
                  <a:srgbClr val="002060"/>
                </a:solidFill>
                <a:latin typeface="맑은 고딕" panose="020B0503020000020004" pitchFamily="50" charset="-127"/>
              </a:rPr>
              <a:t>■ 개발과정</a:t>
            </a:r>
            <a:endParaRPr lang="en-US" altLang="ko-KR" sz="3600" b="1" dirty="0">
              <a:solidFill>
                <a:srgbClr val="002060"/>
              </a:solidFill>
              <a:latin typeface="맑은 고딕" panose="020B0503020000020004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229600" y="1868895"/>
            <a:ext cx="3699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smtClean="0">
                <a:solidFill>
                  <a:srgbClr val="002060"/>
                </a:solidFill>
              </a:rPr>
              <a:t>■ </a:t>
            </a:r>
            <a:r>
              <a:rPr lang="en-US" altLang="ko-KR" sz="2800" b="1" dirty="0" smtClean="0">
                <a:solidFill>
                  <a:srgbClr val="002060"/>
                </a:solidFill>
              </a:rPr>
              <a:t>Develop Process</a:t>
            </a:r>
            <a:r>
              <a:rPr lang="ko-KR" altLang="en-US" sz="2800" b="1" dirty="0" smtClean="0">
                <a:solidFill>
                  <a:srgbClr val="002060"/>
                </a:solidFill>
              </a:rPr>
              <a:t> </a:t>
            </a:r>
            <a:endParaRPr lang="ko-KR" altLang="en-US" sz="2800" b="1" dirty="0">
              <a:solidFill>
                <a:srgbClr val="00206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84282" y="2954215"/>
            <a:ext cx="1179634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en-US" sz="2000" b="1" dirty="0" smtClean="0">
                <a:solidFill>
                  <a:srgbClr val="002060"/>
                </a:solidFill>
                <a:latin typeface="맑은 고딕" panose="020B0503020000020004" pitchFamily="50" charset="-127"/>
              </a:rPr>
              <a:t>■</a:t>
            </a:r>
            <a:r>
              <a:rPr lang="en-US" altLang="ko-KR" sz="2000" b="1" dirty="0" smtClean="0">
                <a:solidFill>
                  <a:srgbClr val="002060"/>
                </a:solidFill>
                <a:latin typeface="맑은 고딕" panose="020B0503020000020004" pitchFamily="50" charset="-127"/>
              </a:rPr>
              <a:t> </a:t>
            </a:r>
            <a:r>
              <a:rPr lang="ko-KR" altLang="en-US" sz="2000" b="1" dirty="0" smtClean="0">
                <a:solidFill>
                  <a:srgbClr val="002060"/>
                </a:solidFill>
                <a:latin typeface="맑은 고딕" panose="020B0503020000020004" pitchFamily="50" charset="-127"/>
              </a:rPr>
              <a:t>주제 선정</a:t>
            </a:r>
            <a:r>
              <a:rPr lang="en-US" altLang="ko-KR" sz="2000" b="1" dirty="0" smtClean="0">
                <a:solidFill>
                  <a:srgbClr val="002060"/>
                </a:solidFill>
                <a:latin typeface="맑은 고딕" panose="020B0503020000020004" pitchFamily="50" charset="-127"/>
              </a:rPr>
              <a:t>: </a:t>
            </a:r>
            <a:r>
              <a:rPr lang="ko-KR" altLang="en-US" sz="2000" b="1" dirty="0" smtClean="0">
                <a:solidFill>
                  <a:srgbClr val="002060"/>
                </a:solidFill>
                <a:latin typeface="맑은 고딕" panose="020B0503020000020004" pitchFamily="50" charset="-127"/>
              </a:rPr>
              <a:t>어떤 주제로 진행할 것인지</a:t>
            </a:r>
            <a:r>
              <a:rPr lang="en-US" altLang="ko-KR" sz="2000" b="1" dirty="0" smtClean="0">
                <a:solidFill>
                  <a:srgbClr val="002060"/>
                </a:solidFill>
                <a:latin typeface="맑은 고딕" panose="020B0503020000020004" pitchFamily="50" charset="-127"/>
              </a:rPr>
              <a:t>, </a:t>
            </a:r>
            <a:r>
              <a:rPr lang="ko-KR" altLang="en-US" sz="2000" b="1" dirty="0" smtClean="0">
                <a:solidFill>
                  <a:srgbClr val="002060"/>
                </a:solidFill>
                <a:latin typeface="맑은 고딕" panose="020B0503020000020004" pitchFamily="50" charset="-127"/>
              </a:rPr>
              <a:t>새로운 것에 도전할 수 있는지를 고려하여 선정</a:t>
            </a:r>
            <a:r>
              <a:rPr lang="en-US" altLang="ko-KR" sz="2000" b="1" dirty="0" smtClean="0">
                <a:solidFill>
                  <a:srgbClr val="002060"/>
                </a:solidFill>
                <a:latin typeface="맑은 고딕" panose="020B0503020000020004" pitchFamily="50" charset="-127"/>
              </a:rPr>
              <a:t>.</a:t>
            </a:r>
          </a:p>
          <a:p>
            <a:pPr>
              <a:defRPr/>
            </a:pPr>
            <a:endParaRPr lang="en-US" altLang="ko-KR" sz="2000" b="1" dirty="0">
              <a:solidFill>
                <a:srgbClr val="002060"/>
              </a:solidFill>
              <a:latin typeface="맑은 고딕" panose="020B0503020000020004" pitchFamily="50" charset="-127"/>
            </a:endParaRPr>
          </a:p>
          <a:p>
            <a:pPr>
              <a:defRPr/>
            </a:pPr>
            <a:r>
              <a:rPr lang="ko-KR" altLang="en-US" sz="2000" b="1" dirty="0" smtClean="0">
                <a:solidFill>
                  <a:srgbClr val="002060"/>
                </a:solidFill>
                <a:latin typeface="맑은 고딕" panose="020B0503020000020004" pitchFamily="50" charset="-127"/>
              </a:rPr>
              <a:t>■ 로드맵 구축</a:t>
            </a:r>
            <a:r>
              <a:rPr lang="en-US" altLang="ko-KR" sz="2000" b="1" dirty="0" smtClean="0">
                <a:solidFill>
                  <a:srgbClr val="002060"/>
                </a:solidFill>
                <a:latin typeface="맑은 고딕" panose="020B0503020000020004" pitchFamily="50" charset="-127"/>
              </a:rPr>
              <a:t>: </a:t>
            </a:r>
            <a:r>
              <a:rPr lang="ko-KR" altLang="en-US" sz="2000" b="1" dirty="0" smtClean="0">
                <a:solidFill>
                  <a:srgbClr val="002060"/>
                </a:solidFill>
                <a:latin typeface="맑은 고딕" panose="020B0503020000020004" pitchFamily="50" charset="-127"/>
              </a:rPr>
              <a:t>기한 내에 구현 가능한 범위에 대해 고민하고 어떤 도구가 필요한지에 대한 계획 수립</a:t>
            </a:r>
            <a:r>
              <a:rPr lang="en-US" altLang="ko-KR" sz="2000" b="1" dirty="0" smtClean="0">
                <a:solidFill>
                  <a:srgbClr val="002060"/>
                </a:solidFill>
                <a:latin typeface="맑은 고딕" panose="020B0503020000020004" pitchFamily="50" charset="-127"/>
              </a:rPr>
              <a:t>.</a:t>
            </a:r>
          </a:p>
          <a:p>
            <a:pPr>
              <a:defRPr/>
            </a:pPr>
            <a:endParaRPr lang="en-US" altLang="ko-KR" sz="2000" b="1" dirty="0">
              <a:solidFill>
                <a:srgbClr val="002060"/>
              </a:solidFill>
              <a:latin typeface="맑은 고딕" panose="020B0503020000020004" pitchFamily="50" charset="-127"/>
            </a:endParaRPr>
          </a:p>
          <a:p>
            <a:pPr>
              <a:defRPr/>
            </a:pPr>
            <a:r>
              <a:rPr lang="ko-KR" altLang="en-US" sz="2000" b="1" dirty="0" smtClean="0">
                <a:solidFill>
                  <a:srgbClr val="002060"/>
                </a:solidFill>
                <a:latin typeface="맑은 고딕" panose="020B0503020000020004" pitchFamily="50" charset="-127"/>
              </a:rPr>
              <a:t>■ 요구사항 명세서 작성</a:t>
            </a:r>
            <a:r>
              <a:rPr lang="en-US" altLang="ko-KR" sz="2000" b="1" dirty="0" smtClean="0">
                <a:solidFill>
                  <a:srgbClr val="002060"/>
                </a:solidFill>
                <a:latin typeface="맑은 고딕" panose="020B0503020000020004" pitchFamily="50" charset="-127"/>
              </a:rPr>
              <a:t>: </a:t>
            </a:r>
            <a:r>
              <a:rPr lang="ko-KR" altLang="en-US" sz="2000" b="1" dirty="0" smtClean="0">
                <a:solidFill>
                  <a:srgbClr val="002060"/>
                </a:solidFill>
                <a:latin typeface="맑은 고딕" panose="020B0503020000020004" pitchFamily="50" charset="-127"/>
              </a:rPr>
              <a:t>제공할 기능 및 예외처리에 대해 규정하고 개발의 기준점으로 사용</a:t>
            </a:r>
            <a:r>
              <a:rPr lang="en-US" altLang="ko-KR" sz="2000" b="1" dirty="0" smtClean="0">
                <a:solidFill>
                  <a:srgbClr val="002060"/>
                </a:solidFill>
                <a:latin typeface="맑은 고딕" panose="020B0503020000020004" pitchFamily="50" charset="-127"/>
              </a:rPr>
              <a:t>.</a:t>
            </a:r>
          </a:p>
          <a:p>
            <a:pPr>
              <a:defRPr/>
            </a:pPr>
            <a:endParaRPr lang="en-US" altLang="ko-KR" sz="2000" b="1" dirty="0">
              <a:solidFill>
                <a:srgbClr val="002060"/>
              </a:solidFill>
              <a:latin typeface="맑은 고딕" panose="020B0503020000020004" pitchFamily="50" charset="-127"/>
            </a:endParaRPr>
          </a:p>
          <a:p>
            <a:pPr>
              <a:defRPr/>
            </a:pPr>
            <a:r>
              <a:rPr lang="ko-KR" altLang="en-US" sz="2000" b="1" dirty="0" smtClean="0">
                <a:solidFill>
                  <a:srgbClr val="002060"/>
                </a:solidFill>
                <a:latin typeface="맑은 고딕" panose="020B0503020000020004" pitchFamily="50" charset="-127"/>
              </a:rPr>
              <a:t>■ 웹 사이트 및 데이터베이스 구축</a:t>
            </a:r>
            <a:r>
              <a:rPr lang="en-US" altLang="ko-KR" sz="2000" b="1" dirty="0" smtClean="0">
                <a:solidFill>
                  <a:srgbClr val="002060"/>
                </a:solidFill>
                <a:latin typeface="맑은 고딕" panose="020B0503020000020004" pitchFamily="50" charset="-127"/>
              </a:rPr>
              <a:t>: </a:t>
            </a:r>
            <a:r>
              <a:rPr lang="ko-KR" altLang="en-US" sz="2000" b="1" dirty="0" smtClean="0">
                <a:solidFill>
                  <a:srgbClr val="002060"/>
                </a:solidFill>
                <a:latin typeface="맑은 고딕" panose="020B0503020000020004" pitchFamily="50" charset="-127"/>
              </a:rPr>
              <a:t>요구사항 명세서를 바탕으로 구현</a:t>
            </a:r>
            <a:r>
              <a:rPr lang="en-US" altLang="ko-KR" sz="2000" b="1" dirty="0" smtClean="0">
                <a:solidFill>
                  <a:srgbClr val="002060"/>
                </a:solidFill>
                <a:latin typeface="맑은 고딕" panose="020B0503020000020004" pitchFamily="50" charset="-127"/>
              </a:rPr>
              <a:t>.</a:t>
            </a:r>
            <a:endParaRPr lang="ko-KR" altLang="en-US" sz="20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4036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7576" y="0"/>
            <a:ext cx="12299576" cy="6858000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6858489" y="112259"/>
            <a:ext cx="533351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3600" b="1" dirty="0" smtClean="0">
                <a:solidFill>
                  <a:srgbClr val="002060"/>
                </a:solidFill>
                <a:latin typeface="맑은 고딕" panose="020B0503020000020004" pitchFamily="50" charset="-127"/>
              </a:rPr>
              <a:t>■ 무엇으로 만들었는가</a:t>
            </a:r>
            <a:r>
              <a:rPr lang="en-US" altLang="ko-KR" sz="3600" b="1" dirty="0" smtClean="0">
                <a:solidFill>
                  <a:srgbClr val="002060"/>
                </a:solidFill>
                <a:latin typeface="맑은 고딕" panose="020B0503020000020004" pitchFamily="50" charset="-127"/>
              </a:rPr>
              <a:t>?</a:t>
            </a:r>
            <a:endParaRPr lang="en-US" altLang="ko-KR" sz="3600" b="1" dirty="0">
              <a:solidFill>
                <a:srgbClr val="002060"/>
              </a:solidFill>
              <a:latin typeface="맑은 고딕" panose="020B0503020000020004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464214" y="1868895"/>
            <a:ext cx="34653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smtClean="0">
                <a:solidFill>
                  <a:srgbClr val="002060"/>
                </a:solidFill>
              </a:rPr>
              <a:t>■ </a:t>
            </a:r>
            <a:r>
              <a:rPr lang="en-US" altLang="ko-KR" sz="2800" b="1" dirty="0" smtClean="0">
                <a:solidFill>
                  <a:srgbClr val="002060"/>
                </a:solidFill>
              </a:rPr>
              <a:t>What is </a:t>
            </a:r>
            <a:r>
              <a:rPr lang="en-US" altLang="ko-KR" sz="2800" b="1" dirty="0" smtClean="0">
                <a:solidFill>
                  <a:srgbClr val="002060"/>
                </a:solidFill>
              </a:rPr>
              <a:t>HTML?</a:t>
            </a:r>
            <a:endParaRPr lang="ko-KR" altLang="en-US" sz="2800" b="1" dirty="0">
              <a:solidFill>
                <a:srgbClr val="00206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84283" y="2954215"/>
            <a:ext cx="775188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en-US" sz="2800" b="1" dirty="0">
                <a:solidFill>
                  <a:srgbClr val="002060"/>
                </a:solidFill>
                <a:latin typeface="맑은 고딕" panose="020B0503020000020004" pitchFamily="50" charset="-127"/>
              </a:rPr>
              <a:t>■ </a:t>
            </a:r>
            <a:r>
              <a:rPr lang="en-US" altLang="ko-KR" sz="2800" b="1" dirty="0" smtClean="0">
                <a:solidFill>
                  <a:srgbClr val="002060"/>
                </a:solidFill>
                <a:latin typeface="맑은 고딕" panose="020B0503020000020004" pitchFamily="50" charset="-127"/>
              </a:rPr>
              <a:t>HTML: </a:t>
            </a:r>
            <a:r>
              <a:rPr lang="en-US" altLang="ko-KR" sz="2800" b="1" dirty="0">
                <a:solidFill>
                  <a:srgbClr val="002060"/>
                </a:solidFill>
                <a:latin typeface="맑은 고딕" panose="020B0503020000020004" pitchFamily="50" charset="-127"/>
              </a:rPr>
              <a:t>Hypertext </a:t>
            </a:r>
            <a:r>
              <a:rPr lang="en-US" altLang="ko-KR" sz="2800" b="1" dirty="0" smtClean="0">
                <a:solidFill>
                  <a:srgbClr val="002060"/>
                </a:solidFill>
                <a:latin typeface="맑은 고딕" panose="020B0503020000020004" pitchFamily="50" charset="-127"/>
              </a:rPr>
              <a:t>Markup Language</a:t>
            </a:r>
          </a:p>
          <a:p>
            <a:pPr>
              <a:defRPr/>
            </a:pPr>
            <a:endParaRPr lang="en-US" altLang="ko-KR" sz="2800" b="1" dirty="0">
              <a:solidFill>
                <a:srgbClr val="002060"/>
              </a:solidFill>
            </a:endParaRPr>
          </a:p>
          <a:p>
            <a:r>
              <a:rPr lang="ko-KR" altLang="en-US" sz="2800" b="1" dirty="0">
                <a:solidFill>
                  <a:srgbClr val="002060"/>
                </a:solidFill>
              </a:rPr>
              <a:t>■ </a:t>
            </a:r>
            <a:r>
              <a:rPr lang="ko-KR" altLang="en-US" sz="2800" b="1" dirty="0" smtClean="0">
                <a:solidFill>
                  <a:srgbClr val="002060"/>
                </a:solidFill>
              </a:rPr>
              <a:t>스크립트 작성 및 프론트엔드 처리에 사용됨</a:t>
            </a:r>
            <a:endParaRPr lang="en-US" altLang="ko-KR" sz="2800" b="1" dirty="0" smtClean="0">
              <a:solidFill>
                <a:srgbClr val="002060"/>
              </a:solidFill>
            </a:endParaRPr>
          </a:p>
          <a:p>
            <a:endParaRPr lang="en-US" altLang="ko-KR" sz="2800" b="1" dirty="0">
              <a:solidFill>
                <a:srgbClr val="002060"/>
              </a:solidFill>
            </a:endParaRPr>
          </a:p>
          <a:p>
            <a:r>
              <a:rPr lang="ko-KR" altLang="en-US" sz="2800" b="1" dirty="0" smtClean="0">
                <a:solidFill>
                  <a:srgbClr val="002060"/>
                </a:solidFill>
              </a:rPr>
              <a:t>■ 본 웹 사이트의 프론트엔드 </a:t>
            </a:r>
            <a:r>
              <a:rPr lang="en-US" altLang="ko-KR" sz="2800" b="1" dirty="0" smtClean="0">
                <a:solidFill>
                  <a:srgbClr val="002060"/>
                </a:solidFill>
              </a:rPr>
              <a:t>70%</a:t>
            </a:r>
            <a:r>
              <a:rPr lang="ko-KR" altLang="en-US" sz="2800" b="1" dirty="0" smtClean="0">
                <a:solidFill>
                  <a:srgbClr val="002060"/>
                </a:solidFill>
              </a:rPr>
              <a:t>를 담당</a:t>
            </a:r>
            <a:endParaRPr lang="ko-KR" altLang="en-US" sz="2800" b="1" dirty="0">
              <a:solidFill>
                <a:srgbClr val="002060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0518" y="2849047"/>
            <a:ext cx="3692770" cy="3692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800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7576" y="0"/>
            <a:ext cx="12299576" cy="6858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850795" y="1868698"/>
            <a:ext cx="32441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smtClean="0">
                <a:solidFill>
                  <a:srgbClr val="002060"/>
                </a:solidFill>
              </a:rPr>
              <a:t>■ </a:t>
            </a:r>
            <a:r>
              <a:rPr lang="en-US" altLang="ko-KR" sz="2800" b="1" dirty="0" smtClean="0">
                <a:solidFill>
                  <a:srgbClr val="002060"/>
                </a:solidFill>
              </a:rPr>
              <a:t>What is CSS?</a:t>
            </a:r>
            <a:endParaRPr lang="ko-KR" altLang="en-US" sz="2800" b="1" dirty="0">
              <a:solidFill>
                <a:srgbClr val="00206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84282" y="2954215"/>
            <a:ext cx="856651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solidFill>
                  <a:srgbClr val="002060"/>
                </a:solidFill>
              </a:rPr>
              <a:t>■ </a:t>
            </a:r>
            <a:r>
              <a:rPr lang="en-US" altLang="ko-KR" sz="2000" b="1" dirty="0" smtClean="0">
                <a:solidFill>
                  <a:srgbClr val="002060"/>
                </a:solidFill>
              </a:rPr>
              <a:t>CSS: Cascading Style Sheet</a:t>
            </a:r>
          </a:p>
          <a:p>
            <a:endParaRPr lang="en-US" altLang="ko-KR" sz="2000" b="1" dirty="0">
              <a:solidFill>
                <a:srgbClr val="002060"/>
              </a:solidFill>
            </a:endParaRPr>
          </a:p>
          <a:p>
            <a:r>
              <a:rPr lang="ko-KR" altLang="en-US" sz="2000" b="1" dirty="0">
                <a:solidFill>
                  <a:srgbClr val="002060"/>
                </a:solidFill>
              </a:rPr>
              <a:t>■ </a:t>
            </a:r>
            <a:r>
              <a:rPr lang="ko-KR" altLang="en-US" sz="2000" b="1" dirty="0" smtClean="0">
                <a:solidFill>
                  <a:srgbClr val="002060"/>
                </a:solidFill>
              </a:rPr>
              <a:t>마크업 언어가 실제 표시되는 방법을 기술하는 스타일 언어</a:t>
            </a:r>
            <a:endParaRPr lang="en-US" altLang="ko-KR" sz="2000" b="1" dirty="0" smtClean="0">
              <a:solidFill>
                <a:srgbClr val="002060"/>
              </a:solidFill>
            </a:endParaRPr>
          </a:p>
          <a:p>
            <a:endParaRPr lang="en-US" altLang="ko-KR" sz="2000" b="1" dirty="0">
              <a:solidFill>
                <a:srgbClr val="002060"/>
              </a:solidFill>
            </a:endParaRPr>
          </a:p>
          <a:p>
            <a:r>
              <a:rPr lang="ko-KR" altLang="en-US" sz="2000" b="1" dirty="0" smtClean="0">
                <a:solidFill>
                  <a:srgbClr val="002060"/>
                </a:solidFill>
              </a:rPr>
              <a:t>■ 레이아웃과 스타일의 정의를 통한 프론트엔드 처리에 주로 사용됨</a:t>
            </a:r>
            <a:endParaRPr lang="en-US" altLang="ko-KR" sz="2000" b="1" dirty="0" smtClean="0">
              <a:solidFill>
                <a:srgbClr val="002060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695" y="2790390"/>
            <a:ext cx="2656306" cy="3748343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6858489" y="112259"/>
            <a:ext cx="533351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3600" b="1" dirty="0" smtClean="0">
                <a:solidFill>
                  <a:srgbClr val="002060"/>
                </a:solidFill>
                <a:latin typeface="맑은 고딕" panose="020B0503020000020004" pitchFamily="50" charset="-127"/>
              </a:rPr>
              <a:t>■ 무엇으로 만들었는가</a:t>
            </a:r>
            <a:r>
              <a:rPr lang="en-US" altLang="ko-KR" sz="3600" b="1" dirty="0" smtClean="0">
                <a:solidFill>
                  <a:srgbClr val="002060"/>
                </a:solidFill>
                <a:latin typeface="맑은 고딕" panose="020B0503020000020004" pitchFamily="50" charset="-127"/>
              </a:rPr>
              <a:t>?</a:t>
            </a:r>
            <a:endParaRPr lang="en-US" altLang="ko-KR" sz="3600" b="1" dirty="0">
              <a:solidFill>
                <a:srgbClr val="002060"/>
              </a:solidFill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65240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7576" y="0"/>
            <a:ext cx="12299576" cy="6858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84283" y="2954215"/>
            <a:ext cx="592308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solidFill>
                  <a:srgbClr val="002060"/>
                </a:solidFill>
              </a:rPr>
              <a:t>■ 오픈소스 프론트엔드 프레임워크</a:t>
            </a:r>
            <a:endParaRPr lang="en-US" altLang="ko-KR" sz="2000" b="1" dirty="0" smtClean="0">
              <a:solidFill>
                <a:srgbClr val="002060"/>
              </a:solidFill>
            </a:endParaRPr>
          </a:p>
          <a:p>
            <a:endParaRPr lang="en-US" altLang="ko-KR" sz="2000" b="1" dirty="0">
              <a:solidFill>
                <a:srgbClr val="002060"/>
              </a:solidFill>
            </a:endParaRPr>
          </a:p>
          <a:p>
            <a:r>
              <a:rPr lang="ko-KR" altLang="en-US" sz="2000" b="1" dirty="0" smtClean="0">
                <a:solidFill>
                  <a:srgbClr val="002060"/>
                </a:solidFill>
              </a:rPr>
              <a:t>■ 각종 레이아웃을 </a:t>
            </a:r>
            <a:r>
              <a:rPr lang="en-US" altLang="ko-KR" sz="2000" b="1" dirty="0" smtClean="0">
                <a:solidFill>
                  <a:srgbClr val="002060"/>
                </a:solidFill>
              </a:rPr>
              <a:t>CSS</a:t>
            </a:r>
            <a:r>
              <a:rPr lang="ko-KR" altLang="en-US" sz="2000" b="1" dirty="0" smtClean="0">
                <a:solidFill>
                  <a:srgbClr val="002060"/>
                </a:solidFill>
              </a:rPr>
              <a:t>와 </a:t>
            </a:r>
            <a:r>
              <a:rPr lang="en-US" altLang="ko-KR" sz="2000" b="1" dirty="0" smtClean="0">
                <a:solidFill>
                  <a:srgbClr val="002060"/>
                </a:solidFill>
              </a:rPr>
              <a:t>JS</a:t>
            </a:r>
            <a:r>
              <a:rPr lang="ko-KR" altLang="en-US" sz="2000" b="1" dirty="0" smtClean="0">
                <a:solidFill>
                  <a:srgbClr val="002060"/>
                </a:solidFill>
              </a:rPr>
              <a:t>로 구성</a:t>
            </a:r>
            <a:endParaRPr lang="en-US" altLang="ko-KR" sz="2000" b="1" dirty="0" smtClean="0">
              <a:solidFill>
                <a:srgbClr val="002060"/>
              </a:solidFill>
            </a:endParaRPr>
          </a:p>
          <a:p>
            <a:endParaRPr lang="en-US" altLang="ko-KR" sz="2000" b="1" dirty="0">
              <a:solidFill>
                <a:srgbClr val="002060"/>
              </a:solidFill>
            </a:endParaRPr>
          </a:p>
          <a:p>
            <a:r>
              <a:rPr lang="ko-KR" altLang="en-US" sz="2000" b="1" dirty="0" smtClean="0">
                <a:solidFill>
                  <a:srgbClr val="002060"/>
                </a:solidFill>
              </a:rPr>
              <a:t>■ 반응형 웹 제작에 효과적</a:t>
            </a:r>
            <a:endParaRPr lang="ko-KR" altLang="en-US" sz="2000" b="1" dirty="0">
              <a:solidFill>
                <a:srgbClr val="002060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858489" y="112259"/>
            <a:ext cx="533351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3600" b="1" dirty="0" smtClean="0">
                <a:solidFill>
                  <a:srgbClr val="002060"/>
                </a:solidFill>
                <a:latin typeface="맑은 고딕" panose="020B0503020000020004" pitchFamily="50" charset="-127"/>
              </a:rPr>
              <a:t>■ 무엇으로 만들었는가</a:t>
            </a:r>
            <a:r>
              <a:rPr lang="en-US" altLang="ko-KR" sz="3600" b="1" dirty="0" smtClean="0">
                <a:solidFill>
                  <a:srgbClr val="002060"/>
                </a:solidFill>
                <a:latin typeface="맑은 고딕" panose="020B0503020000020004" pitchFamily="50" charset="-127"/>
              </a:rPr>
              <a:t>?</a:t>
            </a:r>
            <a:endParaRPr lang="en-US" altLang="ko-KR" sz="3600" b="1" dirty="0">
              <a:solidFill>
                <a:srgbClr val="002060"/>
              </a:solidFill>
              <a:latin typeface="맑은 고딕" panose="020B0503020000020004" pitchFamily="50" charset="-127"/>
            </a:endParaRPr>
          </a:p>
        </p:txBody>
      </p:sp>
      <p:pic>
        <p:nvPicPr>
          <p:cNvPr id="1026" name="Picture 2" descr="Bootstrap logo.sv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1958" y="2895091"/>
            <a:ext cx="4526572" cy="3600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8194431" y="1868698"/>
            <a:ext cx="39004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smtClean="0">
                <a:solidFill>
                  <a:srgbClr val="002060"/>
                </a:solidFill>
              </a:rPr>
              <a:t>■ </a:t>
            </a:r>
            <a:r>
              <a:rPr lang="en-US" altLang="ko-KR" sz="2800" b="1" dirty="0" smtClean="0">
                <a:solidFill>
                  <a:srgbClr val="002060"/>
                </a:solidFill>
              </a:rPr>
              <a:t>What is Bootstrap?</a:t>
            </a:r>
            <a:endParaRPr lang="ko-KR" altLang="en-US" sz="28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1195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7576" y="0"/>
            <a:ext cx="12299576" cy="68580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84283" y="2972125"/>
            <a:ext cx="11690839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en-US" sz="2800" b="1" dirty="0" smtClean="0">
                <a:solidFill>
                  <a:srgbClr val="002060"/>
                </a:solidFill>
                <a:latin typeface="맑은 고딕" panose="020B0503020000020004" pitchFamily="50" charset="-127"/>
              </a:rPr>
              <a:t>■ </a:t>
            </a:r>
            <a:r>
              <a:rPr lang="en-US" altLang="ko-KR" sz="2800" b="1" dirty="0" smtClean="0">
                <a:solidFill>
                  <a:srgbClr val="002060"/>
                </a:solidFill>
                <a:latin typeface="맑은 고딕" panose="020B0503020000020004" pitchFamily="50" charset="-127"/>
              </a:rPr>
              <a:t>PHP: Hypertext Preprocessor</a:t>
            </a:r>
          </a:p>
          <a:p>
            <a:pPr>
              <a:defRPr/>
            </a:pPr>
            <a:endParaRPr lang="en-US" altLang="ko-KR" sz="2800" b="1" dirty="0">
              <a:solidFill>
                <a:srgbClr val="002060"/>
              </a:solidFill>
              <a:latin typeface="맑은 고딕" panose="020B0503020000020004" pitchFamily="50" charset="-127"/>
            </a:endParaRPr>
          </a:p>
          <a:p>
            <a:pPr>
              <a:defRPr/>
            </a:pPr>
            <a:r>
              <a:rPr lang="ko-KR" altLang="en-US" sz="2800" b="1" dirty="0" smtClean="0">
                <a:solidFill>
                  <a:srgbClr val="002060"/>
                </a:solidFill>
                <a:latin typeface="맑은 고딕" panose="020B0503020000020004" pitchFamily="50" charset="-127"/>
              </a:rPr>
              <a:t>■ </a:t>
            </a:r>
            <a:r>
              <a:rPr lang="en-US" altLang="ko-KR" sz="2800" b="1" dirty="0" smtClean="0">
                <a:solidFill>
                  <a:srgbClr val="002060"/>
                </a:solidFill>
                <a:latin typeface="맑은 고딕" panose="020B0503020000020004" pitchFamily="50" charset="-127"/>
              </a:rPr>
              <a:t>MySQL</a:t>
            </a:r>
            <a:r>
              <a:rPr lang="ko-KR" altLang="en-US" sz="2800" b="1" dirty="0" smtClean="0">
                <a:solidFill>
                  <a:srgbClr val="002060"/>
                </a:solidFill>
                <a:latin typeface="맑은 고딕" panose="020B0503020000020004" pitchFamily="50" charset="-127"/>
              </a:rPr>
              <a:t>과의 연동을 위해 채택</a:t>
            </a:r>
            <a:endParaRPr lang="en-US" altLang="ko-KR" sz="2800" b="1" dirty="0" smtClean="0">
              <a:solidFill>
                <a:srgbClr val="002060"/>
              </a:solidFill>
              <a:latin typeface="맑은 고딕" panose="020B0503020000020004" pitchFamily="50" charset="-127"/>
            </a:endParaRPr>
          </a:p>
          <a:p>
            <a:pPr>
              <a:defRPr/>
            </a:pPr>
            <a:endParaRPr lang="en-US" altLang="ko-KR" sz="2800" b="1" dirty="0">
              <a:solidFill>
                <a:srgbClr val="002060"/>
              </a:solidFill>
              <a:latin typeface="맑은 고딕" panose="020B0503020000020004" pitchFamily="50" charset="-127"/>
            </a:endParaRPr>
          </a:p>
          <a:p>
            <a:pPr>
              <a:defRPr/>
            </a:pPr>
            <a:r>
              <a:rPr lang="ko-KR" altLang="en-US" sz="2800" b="1" dirty="0">
                <a:solidFill>
                  <a:srgbClr val="002060"/>
                </a:solidFill>
                <a:latin typeface="맑은 고딕" panose="020B0503020000020004" pitchFamily="50" charset="-127"/>
              </a:rPr>
              <a:t>■ </a:t>
            </a:r>
            <a:r>
              <a:rPr lang="en-US" altLang="ko-KR" sz="2800" b="1" dirty="0">
                <a:solidFill>
                  <a:srgbClr val="002060"/>
                </a:solidFill>
                <a:latin typeface="맑은 고딕" panose="020B0503020000020004" pitchFamily="50" charset="-127"/>
              </a:rPr>
              <a:t>JSP</a:t>
            </a:r>
            <a:r>
              <a:rPr lang="ko-KR" altLang="en-US" sz="2800" b="1" dirty="0">
                <a:solidFill>
                  <a:srgbClr val="002060"/>
                </a:solidFill>
                <a:latin typeface="맑은 고딕" panose="020B0503020000020004" pitchFamily="50" charset="-127"/>
              </a:rPr>
              <a:t>와 비슷한 성질을 가진 서버 사이드 스크립트 </a:t>
            </a:r>
            <a:r>
              <a:rPr lang="ko-KR" altLang="en-US" sz="2800" b="1" dirty="0" smtClean="0">
                <a:solidFill>
                  <a:srgbClr val="002060"/>
                </a:solidFill>
                <a:latin typeface="맑은 고딕" panose="020B0503020000020004" pitchFamily="50" charset="-127"/>
              </a:rPr>
              <a:t>언어</a:t>
            </a:r>
            <a:endParaRPr lang="en-US" altLang="ko-KR" sz="2800" b="1" dirty="0" smtClean="0">
              <a:solidFill>
                <a:srgbClr val="002060"/>
              </a:solidFill>
              <a:latin typeface="맑은 고딕" panose="020B0503020000020004" pitchFamily="50" charset="-127"/>
            </a:endParaRPr>
          </a:p>
          <a:p>
            <a:pPr>
              <a:defRPr/>
            </a:pPr>
            <a:endParaRPr lang="en-US" altLang="ko-KR" sz="2800" b="1" dirty="0">
              <a:solidFill>
                <a:srgbClr val="002060"/>
              </a:solidFill>
              <a:latin typeface="맑은 고딕" panose="020B0503020000020004" pitchFamily="50" charset="-127"/>
            </a:endParaRPr>
          </a:p>
          <a:p>
            <a:pPr>
              <a:defRPr/>
            </a:pPr>
            <a:r>
              <a:rPr lang="ko-KR" altLang="en-US" sz="2800" b="1" dirty="0" smtClean="0">
                <a:solidFill>
                  <a:srgbClr val="002060"/>
                </a:solidFill>
                <a:latin typeface="맑은 고딕" panose="020B0503020000020004" pitchFamily="50" charset="-127"/>
              </a:rPr>
              <a:t>■ </a:t>
            </a:r>
            <a:r>
              <a:rPr lang="en-US" altLang="ko-KR" sz="2800" b="1" dirty="0" smtClean="0">
                <a:solidFill>
                  <a:srgbClr val="002060"/>
                </a:solidFill>
                <a:latin typeface="맑은 고딕" panose="020B0503020000020004" pitchFamily="50" charset="-127"/>
              </a:rPr>
              <a:t>HTML </a:t>
            </a:r>
            <a:r>
              <a:rPr lang="ko-KR" altLang="en-US" sz="2800" b="1" dirty="0" smtClean="0">
                <a:solidFill>
                  <a:srgbClr val="002060"/>
                </a:solidFill>
                <a:latin typeface="맑은 고딕" panose="020B0503020000020004" pitchFamily="50" charset="-127"/>
              </a:rPr>
              <a:t>내에 삽입하여 웹 페이지를 브라우저에서 실행하는 방식</a:t>
            </a:r>
            <a:endParaRPr lang="en-US" altLang="ko-KR" sz="2800" b="1" dirty="0" smtClean="0">
              <a:solidFill>
                <a:srgbClr val="002060"/>
              </a:solidFill>
              <a:latin typeface="맑은 고딕" panose="020B0503020000020004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283" y="1044051"/>
            <a:ext cx="3143250" cy="169545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850795" y="1868698"/>
            <a:ext cx="32441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smtClean="0">
                <a:solidFill>
                  <a:srgbClr val="002060"/>
                </a:solidFill>
              </a:rPr>
              <a:t>■ </a:t>
            </a:r>
            <a:r>
              <a:rPr lang="en-US" altLang="ko-KR" sz="2800" b="1" dirty="0" smtClean="0">
                <a:solidFill>
                  <a:srgbClr val="002060"/>
                </a:solidFill>
              </a:rPr>
              <a:t>What is PHP?</a:t>
            </a:r>
            <a:endParaRPr lang="ko-KR" altLang="en-US" sz="2800" b="1" dirty="0">
              <a:solidFill>
                <a:srgbClr val="002060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858489" y="112259"/>
            <a:ext cx="533351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3600" b="1" dirty="0" smtClean="0">
                <a:solidFill>
                  <a:srgbClr val="002060"/>
                </a:solidFill>
                <a:latin typeface="맑은 고딕" panose="020B0503020000020004" pitchFamily="50" charset="-127"/>
              </a:rPr>
              <a:t>■ 무엇으로 만들었는가</a:t>
            </a:r>
            <a:r>
              <a:rPr lang="en-US" altLang="ko-KR" sz="3600" b="1" dirty="0" smtClean="0">
                <a:solidFill>
                  <a:srgbClr val="002060"/>
                </a:solidFill>
                <a:latin typeface="맑은 고딕" panose="020B0503020000020004" pitchFamily="50" charset="-127"/>
              </a:rPr>
              <a:t>?</a:t>
            </a:r>
            <a:endParaRPr lang="en-US" altLang="ko-KR" sz="3600" b="1" dirty="0">
              <a:solidFill>
                <a:srgbClr val="002060"/>
              </a:solidFill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12991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7576" y="0"/>
            <a:ext cx="12299576" cy="68580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8990" y="1365668"/>
            <a:ext cx="7223010" cy="509465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84283" y="1517202"/>
            <a:ext cx="86487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b="1" dirty="0" smtClean="0">
                <a:solidFill>
                  <a:srgbClr val="002060"/>
                </a:solidFill>
              </a:rPr>
              <a:t>■ </a:t>
            </a:r>
            <a:r>
              <a:rPr lang="en-US" altLang="ko-KR" sz="6000" b="1" dirty="0" smtClean="0">
                <a:solidFill>
                  <a:srgbClr val="002060"/>
                </a:solidFill>
              </a:rPr>
              <a:t>What is MySQL?</a:t>
            </a:r>
            <a:endParaRPr lang="ko-KR" altLang="en-US" sz="6000" b="1" dirty="0">
              <a:solidFill>
                <a:srgbClr val="00206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84283" y="2954215"/>
            <a:ext cx="592308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solidFill>
                  <a:srgbClr val="002060"/>
                </a:solidFill>
              </a:rPr>
              <a:t>■ </a:t>
            </a:r>
            <a:r>
              <a:rPr lang="en-US" altLang="ko-KR" sz="2000" b="1" dirty="0" smtClean="0">
                <a:solidFill>
                  <a:srgbClr val="002060"/>
                </a:solidFill>
              </a:rPr>
              <a:t>RDBMS(</a:t>
            </a:r>
            <a:r>
              <a:rPr lang="ko-KR" altLang="en-US" sz="2000" b="1" dirty="0" smtClean="0">
                <a:solidFill>
                  <a:srgbClr val="002060"/>
                </a:solidFill>
              </a:rPr>
              <a:t>관계형 데이터베이스 관리 시스템</a:t>
            </a:r>
            <a:r>
              <a:rPr lang="en-US" altLang="ko-KR" sz="2000" b="1" dirty="0" smtClean="0">
                <a:solidFill>
                  <a:srgbClr val="002060"/>
                </a:solidFill>
              </a:rPr>
              <a:t>)</a:t>
            </a:r>
          </a:p>
          <a:p>
            <a:endParaRPr lang="en-US" altLang="ko-KR" sz="2000" b="1" dirty="0">
              <a:solidFill>
                <a:srgbClr val="002060"/>
              </a:solidFill>
            </a:endParaRPr>
          </a:p>
          <a:p>
            <a:r>
              <a:rPr lang="ko-KR" altLang="en-US" sz="2000" b="1" dirty="0">
                <a:solidFill>
                  <a:srgbClr val="002060"/>
                </a:solidFill>
              </a:rPr>
              <a:t>■ </a:t>
            </a:r>
            <a:r>
              <a:rPr lang="ko-KR" altLang="en-US" sz="2000" b="1" dirty="0" smtClean="0">
                <a:solidFill>
                  <a:srgbClr val="002060"/>
                </a:solidFill>
              </a:rPr>
              <a:t>테이블 생성 및 관리</a:t>
            </a:r>
            <a:endParaRPr lang="en-US" altLang="ko-KR" sz="2000" b="1" dirty="0" smtClean="0">
              <a:solidFill>
                <a:srgbClr val="002060"/>
              </a:solidFill>
            </a:endParaRPr>
          </a:p>
          <a:p>
            <a:endParaRPr lang="en-US" altLang="ko-KR" sz="2000" b="1" dirty="0">
              <a:solidFill>
                <a:srgbClr val="002060"/>
              </a:solidFill>
            </a:endParaRPr>
          </a:p>
          <a:p>
            <a:r>
              <a:rPr lang="ko-KR" altLang="en-US" sz="2000" b="1" dirty="0" smtClean="0">
                <a:solidFill>
                  <a:srgbClr val="002060"/>
                </a:solidFill>
              </a:rPr>
              <a:t>■ </a:t>
            </a:r>
            <a:r>
              <a:rPr lang="en-US" altLang="ko-KR" sz="2000" b="1" dirty="0" smtClean="0">
                <a:solidFill>
                  <a:srgbClr val="002060"/>
                </a:solidFill>
              </a:rPr>
              <a:t>PHP</a:t>
            </a:r>
            <a:r>
              <a:rPr lang="ko-KR" altLang="en-US" sz="2000" b="1" dirty="0" smtClean="0">
                <a:solidFill>
                  <a:srgbClr val="002060"/>
                </a:solidFill>
              </a:rPr>
              <a:t>를 통해 브라우저에 연동</a:t>
            </a:r>
            <a:endParaRPr lang="en-US" altLang="ko-KR" sz="2000" b="1" dirty="0" smtClean="0">
              <a:solidFill>
                <a:srgbClr val="002060"/>
              </a:solidFill>
            </a:endParaRPr>
          </a:p>
          <a:p>
            <a:endParaRPr lang="en-US" altLang="ko-KR" sz="2000" b="1" dirty="0">
              <a:solidFill>
                <a:srgbClr val="002060"/>
              </a:solidFill>
            </a:endParaRPr>
          </a:p>
          <a:p>
            <a:r>
              <a:rPr lang="ko-KR" altLang="en-US" sz="2000" b="1" dirty="0" smtClean="0">
                <a:solidFill>
                  <a:srgbClr val="002060"/>
                </a:solidFill>
              </a:rPr>
              <a:t>■ 향후 유지보수에 핵심적으로 사용</a:t>
            </a:r>
            <a:endParaRPr lang="ko-KR" altLang="en-US" sz="2000" b="1" dirty="0">
              <a:solidFill>
                <a:srgbClr val="002060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858489" y="112259"/>
            <a:ext cx="533351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3600" b="1" dirty="0" smtClean="0">
                <a:solidFill>
                  <a:srgbClr val="002060"/>
                </a:solidFill>
                <a:latin typeface="맑은 고딕" panose="020B0503020000020004" pitchFamily="50" charset="-127"/>
              </a:rPr>
              <a:t>■ 무엇으로 만들었는가</a:t>
            </a:r>
            <a:r>
              <a:rPr lang="en-US" altLang="ko-KR" sz="3600" b="1" dirty="0" smtClean="0">
                <a:solidFill>
                  <a:srgbClr val="002060"/>
                </a:solidFill>
                <a:latin typeface="맑은 고딕" panose="020B0503020000020004" pitchFamily="50" charset="-127"/>
              </a:rPr>
              <a:t>?</a:t>
            </a:r>
            <a:endParaRPr lang="en-US" altLang="ko-KR" sz="3600" b="1" dirty="0">
              <a:solidFill>
                <a:srgbClr val="002060"/>
              </a:solidFill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09411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7576" y="0"/>
            <a:ext cx="12299576" cy="6858000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8108831" y="170633"/>
            <a:ext cx="408316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3600" b="1" dirty="0" smtClean="0">
                <a:solidFill>
                  <a:srgbClr val="002060"/>
                </a:solidFill>
                <a:latin typeface="맑은 고딕" panose="020B0503020000020004" pitchFamily="50" charset="-127"/>
              </a:rPr>
              <a:t>■ </a:t>
            </a:r>
            <a:r>
              <a:rPr lang="en-US" altLang="ko-KR" sz="3600" b="1" dirty="0" smtClean="0">
                <a:solidFill>
                  <a:srgbClr val="002060"/>
                </a:solidFill>
                <a:latin typeface="맑은 고딕" panose="020B0503020000020004" pitchFamily="50" charset="-127"/>
              </a:rPr>
              <a:t>UI </a:t>
            </a:r>
            <a:r>
              <a:rPr lang="ko-KR" altLang="en-US" sz="3600" b="1" dirty="0" smtClean="0">
                <a:solidFill>
                  <a:srgbClr val="002060"/>
                </a:solidFill>
                <a:latin typeface="맑은 고딕" panose="020B0503020000020004" pitchFamily="50" charset="-127"/>
              </a:rPr>
              <a:t>및 구성요소 </a:t>
            </a:r>
            <a:endParaRPr lang="en-US" altLang="ko-KR" sz="3600" b="1" dirty="0">
              <a:solidFill>
                <a:srgbClr val="002060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604462" y="1887379"/>
            <a:ext cx="366959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800" b="1" dirty="0">
                <a:solidFill>
                  <a:srgbClr val="002060"/>
                </a:solidFill>
                <a:latin typeface="맑은 고딕" panose="020B0503020000020004" pitchFamily="50" charset="-127"/>
              </a:rPr>
              <a:t>■ </a:t>
            </a:r>
            <a:r>
              <a:rPr lang="ko-KR" altLang="en-US" sz="2800" b="1" dirty="0" smtClean="0">
                <a:solidFill>
                  <a:srgbClr val="002060"/>
                </a:solidFill>
                <a:latin typeface="맑은 고딕" panose="020B0503020000020004" pitchFamily="50" charset="-127"/>
              </a:rPr>
              <a:t>데이터베이스 구조</a:t>
            </a:r>
            <a:endParaRPr lang="en-US" altLang="ko-KR" sz="2800" b="1" dirty="0">
              <a:solidFill>
                <a:srgbClr val="002060"/>
              </a:solidFill>
              <a:latin typeface="맑은 고딕" panose="020B0503020000020004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7576" y="2787162"/>
            <a:ext cx="12299576" cy="4070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843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2292</TotalTime>
  <Words>494</Words>
  <Application>Microsoft Office PowerPoint</Application>
  <PresentationFormat>와이드스크린</PresentationFormat>
  <Paragraphs>113</Paragraphs>
  <Slides>16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19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user</cp:lastModifiedBy>
  <cp:revision>386</cp:revision>
  <dcterms:created xsi:type="dcterms:W3CDTF">2021-09-09T06:16:26Z</dcterms:created>
  <dcterms:modified xsi:type="dcterms:W3CDTF">2022-06-15T06:04:47Z</dcterms:modified>
</cp:coreProperties>
</file>